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65"/>
  </p:notesMasterIdLst>
  <p:handoutMasterIdLst>
    <p:handoutMasterId r:id="rId66"/>
  </p:handoutMasterIdLst>
  <p:sldIdLst>
    <p:sldId id="261" r:id="rId5"/>
    <p:sldId id="307" r:id="rId6"/>
    <p:sldId id="273" r:id="rId7"/>
    <p:sldId id="263" r:id="rId8"/>
    <p:sldId id="264" r:id="rId9"/>
    <p:sldId id="266" r:id="rId10"/>
    <p:sldId id="275" r:id="rId11"/>
    <p:sldId id="289" r:id="rId12"/>
    <p:sldId id="290" r:id="rId13"/>
    <p:sldId id="276" r:id="rId14"/>
    <p:sldId id="312" r:id="rId15"/>
    <p:sldId id="291" r:id="rId16"/>
    <p:sldId id="293" r:id="rId17"/>
    <p:sldId id="295" r:id="rId18"/>
    <p:sldId id="298" r:id="rId19"/>
    <p:sldId id="316" r:id="rId20"/>
    <p:sldId id="317" r:id="rId21"/>
    <p:sldId id="318" r:id="rId22"/>
    <p:sldId id="319" r:id="rId23"/>
    <p:sldId id="320" r:id="rId24"/>
    <p:sldId id="296" r:id="rId25"/>
    <p:sldId id="297" r:id="rId26"/>
    <p:sldId id="304" r:id="rId27"/>
    <p:sldId id="321" r:id="rId28"/>
    <p:sldId id="309" r:id="rId29"/>
    <p:sldId id="329" r:id="rId30"/>
    <p:sldId id="328" r:id="rId31"/>
    <p:sldId id="331" r:id="rId32"/>
    <p:sldId id="330" r:id="rId33"/>
    <p:sldId id="322" r:id="rId34"/>
    <p:sldId id="350" r:id="rId35"/>
    <p:sldId id="352" r:id="rId36"/>
    <p:sldId id="305" r:id="rId37"/>
    <p:sldId id="355" r:id="rId38"/>
    <p:sldId id="332" r:id="rId39"/>
    <p:sldId id="333" r:id="rId40"/>
    <p:sldId id="335" r:id="rId41"/>
    <p:sldId id="347" r:id="rId42"/>
    <p:sldId id="334" r:id="rId43"/>
    <p:sldId id="356" r:id="rId44"/>
    <p:sldId id="357" r:id="rId45"/>
    <p:sldId id="324" r:id="rId46"/>
    <p:sldId id="336" r:id="rId47"/>
    <p:sldId id="337" r:id="rId48"/>
    <p:sldId id="351" r:id="rId49"/>
    <p:sldId id="306" r:id="rId50"/>
    <p:sldId id="311" r:id="rId51"/>
    <p:sldId id="323" r:id="rId52"/>
    <p:sldId id="338" r:id="rId53"/>
    <p:sldId id="310" r:id="rId54"/>
    <p:sldId id="348" r:id="rId55"/>
    <p:sldId id="349" r:id="rId56"/>
    <p:sldId id="353" r:id="rId57"/>
    <p:sldId id="339" r:id="rId58"/>
    <p:sldId id="340" r:id="rId59"/>
    <p:sldId id="341" r:id="rId60"/>
    <p:sldId id="343" r:id="rId61"/>
    <p:sldId id="344" r:id="rId62"/>
    <p:sldId id="345" r:id="rId63"/>
    <p:sldId id="354" r:id="rId64"/>
  </p:sldIdLst>
  <p:sldSz cx="9144000" cy="5143500" type="screen16x9"/>
  <p:notesSz cx="6797675" cy="9872663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20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sz="20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sz="20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sz="20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E5E0D2"/>
    <a:srgbClr val="D3CFC2"/>
    <a:srgbClr val="BCB8AC"/>
    <a:srgbClr val="FFFAEB"/>
    <a:srgbClr val="FFEED3"/>
    <a:srgbClr val="84A9FA"/>
    <a:srgbClr val="183E8D"/>
    <a:srgbClr val="84A1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415" autoAdjust="0"/>
    <p:restoredTop sz="82950" autoAdjust="0"/>
  </p:normalViewPr>
  <p:slideViewPr>
    <p:cSldViewPr snapToObjects="1">
      <p:cViewPr varScale="1">
        <p:scale>
          <a:sx n="97" d="100"/>
          <a:sy n="97" d="100"/>
        </p:scale>
        <p:origin x="-1421" y="-8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Objects="1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slide" Target="slides/slide59.xml"/><Relationship Id="rId68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61" Type="http://schemas.openxmlformats.org/officeDocument/2006/relationships/slide" Target="slides/slide57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7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2968334" cy="2317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89595" bIns="46589" numCol="1" anchor="t" anchorCtr="0" compatLnSpc="1">
            <a:prstTxWarp prst="textNoShape">
              <a:avLst/>
            </a:prstTxWarp>
            <a:spAutoFit/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28877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1668" y="1"/>
            <a:ext cx="2892223" cy="2317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89595" bIns="46589" numCol="1" anchor="t" anchorCtr="0" compatLnSpc="1">
            <a:prstTxWarp prst="textNoShape">
              <a:avLst/>
            </a:prstTxWarp>
            <a:spAutoFit/>
          </a:bodyPr>
          <a:lstStyle>
            <a:lvl1pPr algn="r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28877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607839"/>
            <a:ext cx="2968334" cy="2317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89595" bIns="46589" numCol="1" anchor="b" anchorCtr="0" compatLnSpc="1">
            <a:prstTxWarp prst="textNoShape">
              <a:avLst/>
            </a:prstTxWarp>
            <a:spAutoFit/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28877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1668" y="9607839"/>
            <a:ext cx="2892223" cy="2317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89595" bIns="46589" numCol="1" anchor="b" anchorCtr="0" compatLnSpc="1">
            <a:prstTxWarp prst="textNoShape">
              <a:avLst/>
            </a:prstTxWarp>
            <a:spAutoFit/>
          </a:bodyPr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A2CB26E9-3A41-48CD-8460-5E1DB294E858}" type="slidenum">
              <a:rPr lang="de-DE" altLang="en-US"/>
              <a:pPr>
                <a:defRPr/>
              </a:pPr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8115005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1"/>
            <a:ext cx="2946135" cy="4935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029" tIns="45514" rIns="91029" bIns="45514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49956" y="1"/>
            <a:ext cx="2946135" cy="4935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029" tIns="45514" rIns="91029" bIns="45514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09538" y="741363"/>
            <a:ext cx="6580187" cy="370046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2150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0244" y="4689555"/>
            <a:ext cx="5437188" cy="44419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029" tIns="45514" rIns="91029" bIns="4551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Textmasterformate durch Klicken bearbeiten</a:t>
            </a:r>
          </a:p>
          <a:p>
            <a:pPr lvl="1"/>
            <a:r>
              <a:rPr lang="en-US" noProof="0" smtClean="0"/>
              <a:t>Zweite Ebene</a:t>
            </a:r>
          </a:p>
          <a:p>
            <a:pPr lvl="2"/>
            <a:r>
              <a:rPr lang="en-US" noProof="0" smtClean="0"/>
              <a:t>Dritte Ebene</a:t>
            </a:r>
          </a:p>
          <a:p>
            <a:pPr lvl="3"/>
            <a:r>
              <a:rPr lang="en-US" noProof="0" smtClean="0"/>
              <a:t>Vierte Ebene</a:t>
            </a:r>
          </a:p>
          <a:p>
            <a:pPr lvl="4"/>
            <a:r>
              <a:rPr lang="en-US" noProof="0" smtClean="0"/>
              <a:t>Fünfte Ebene</a:t>
            </a:r>
          </a:p>
        </p:txBody>
      </p:sp>
      <p:sp>
        <p:nvSpPr>
          <p:cNvPr id="2151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9377532"/>
            <a:ext cx="2946135" cy="493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029" tIns="45514" rIns="91029" bIns="45514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151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9956" y="9377532"/>
            <a:ext cx="2946135" cy="493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029" tIns="45514" rIns="91029" bIns="45514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88846117-F444-4A9C-8236-7066D3A5889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2458203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39607" indent="-284464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37857" indent="-22757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92999" indent="-22757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48142" indent="-22757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03284" indent="-22757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58427" indent="-22757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13570" indent="-22757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68712" indent="-22757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DFE66009-3ED4-4635-AB07-77458A1D0454}" type="slidenum">
              <a:rPr lang="en-GB" altLang="en-US"/>
              <a:pPr>
                <a:spcBef>
                  <a:spcPct val="0"/>
                </a:spcBef>
              </a:pPr>
              <a:t>1</a:t>
            </a:fld>
            <a:endParaRPr lang="en-GB" altLang="en-US"/>
          </a:p>
        </p:txBody>
      </p:sp>
      <p:sp>
        <p:nvSpPr>
          <p:cNvPr id="6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de-DE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11686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15min</a:t>
            </a:r>
          </a:p>
          <a:p>
            <a:r>
              <a:rPr lang="en-GB" dirty="0" smtClean="0"/>
              <a:t>Question</a:t>
            </a:r>
          </a:p>
          <a:p>
            <a:r>
              <a:rPr lang="en-GB" dirty="0" smtClean="0"/>
              <a:t>What are</a:t>
            </a:r>
            <a:r>
              <a:rPr lang="en-GB" baseline="0" dirty="0" smtClean="0"/>
              <a:t> the differences between AI, Data Science and Machine Learning</a:t>
            </a:r>
          </a:p>
          <a:p>
            <a:r>
              <a:rPr lang="en-GB" baseline="0" dirty="0" smtClean="0"/>
              <a:t>AI enabling technology, AI based service, Data science research field, data science role, machine learning algorithm, the concept that machine is learning</a:t>
            </a:r>
          </a:p>
          <a:p>
            <a:endParaRPr lang="en-GB" baseline="0" dirty="0" smtClean="0"/>
          </a:p>
          <a:p>
            <a:r>
              <a:rPr lang="en-GB" baseline="0" dirty="0" smtClean="0"/>
              <a:t>What is the Deep learning, neural network</a:t>
            </a:r>
          </a:p>
          <a:p>
            <a:r>
              <a:rPr lang="en-GB" baseline="0" dirty="0" smtClean="0"/>
              <a:t>Need another presentation</a:t>
            </a:r>
          </a:p>
          <a:p>
            <a:endParaRPr lang="en-GB" baseline="0" dirty="0" smtClean="0"/>
          </a:p>
          <a:p>
            <a:r>
              <a:rPr lang="en-GB" baseline="0" dirty="0" smtClean="0"/>
              <a:t>What is the good example of data science</a:t>
            </a:r>
          </a:p>
          <a:p>
            <a:r>
              <a:rPr lang="en-GB" dirty="0" smtClean="0"/>
              <a:t>Cambridge analytica, linked in people you may know</a:t>
            </a:r>
          </a:p>
          <a:p>
            <a:endParaRPr lang="en-GB" dirty="0" smtClean="0"/>
          </a:p>
          <a:p>
            <a:r>
              <a:rPr lang="en-GB" dirty="0" smtClean="0"/>
              <a:t>Where do you publish data science research?</a:t>
            </a:r>
          </a:p>
          <a:p>
            <a:r>
              <a:rPr lang="en-GB" dirty="0" smtClean="0"/>
              <a:t>Science, AI</a:t>
            </a:r>
            <a:r>
              <a:rPr lang="en-GB" baseline="0" dirty="0" smtClean="0"/>
              <a:t> journals</a:t>
            </a:r>
          </a:p>
          <a:p>
            <a:r>
              <a:rPr lang="en-GB" baseline="0" dirty="0" smtClean="0"/>
              <a:t>For me, use ds technology to work with Entrepreneurship and family business researchers, to publish in those related journals</a:t>
            </a:r>
          </a:p>
          <a:p>
            <a:endParaRPr lang="en-GB" baseline="0" dirty="0" smtClean="0"/>
          </a:p>
          <a:p>
            <a:r>
              <a:rPr lang="en-GB" baseline="0" dirty="0" smtClean="0"/>
              <a:t>Comments on DBT centers work</a:t>
            </a:r>
          </a:p>
          <a:p>
            <a:endParaRPr lang="en-GB" dirty="0" smtClean="0"/>
          </a:p>
          <a:p>
            <a:r>
              <a:rPr lang="en-GB" dirty="0" smtClean="0"/>
              <a:t>Is it new</a:t>
            </a:r>
            <a:r>
              <a:rPr lang="en-GB" baseline="0" dirty="0" smtClean="0"/>
              <a:t> subject?</a:t>
            </a:r>
          </a:p>
          <a:p>
            <a:r>
              <a:rPr lang="en-GB" baseline="0" dirty="0" smtClean="0"/>
              <a:t>Less than 10 years *some tech are old in engineering.</a:t>
            </a:r>
          </a:p>
          <a:p>
            <a:r>
              <a:rPr lang="en-GB" baseline="0" dirty="0" smtClean="0"/>
              <a:t>The term received attention in 2012 HBR journals as the sexiest job in 21c</a:t>
            </a:r>
          </a:p>
          <a:p>
            <a:endParaRPr lang="en-GB" baseline="0" dirty="0" smtClean="0"/>
          </a:p>
          <a:p>
            <a:r>
              <a:rPr lang="en-GB" baseline="0" dirty="0" smtClean="0"/>
              <a:t>Experts around </a:t>
            </a:r>
          </a:p>
          <a:p>
            <a:r>
              <a:rPr lang="en-GB" baseline="0" dirty="0" smtClean="0"/>
              <a:t>IDIAP, martigny</a:t>
            </a:r>
          </a:p>
          <a:p>
            <a:r>
              <a:rPr lang="en-GB" baseline="0" dirty="0" smtClean="0"/>
              <a:t>EPFL</a:t>
            </a:r>
          </a:p>
          <a:p>
            <a:r>
              <a:rPr lang="en-GB" baseline="0" dirty="0" smtClean="0"/>
              <a:t>UNIL, IBM researcher</a:t>
            </a:r>
          </a:p>
          <a:p>
            <a:endParaRPr lang="en-GB" baseline="0" dirty="0" smtClean="0"/>
          </a:p>
          <a:p>
            <a:endParaRPr lang="en-GB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8846117-F444-4A9C-8236-7066D3A58897}" type="slidenum">
              <a:rPr lang="en-US" altLang="en-US" smtClean="0"/>
              <a:pPr>
                <a:defRPr/>
              </a:pPr>
              <a:t>10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783435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25min</a:t>
            </a:r>
          </a:p>
          <a:p>
            <a:endParaRPr lang="en-GB" dirty="0" smtClean="0"/>
          </a:p>
          <a:p>
            <a:r>
              <a:rPr lang="en-GB" dirty="0" smtClean="0"/>
              <a:t>The explanation is sufficient to go ahead?</a:t>
            </a:r>
          </a:p>
          <a:p>
            <a:endParaRPr lang="en-GB" dirty="0" smtClean="0"/>
          </a:p>
          <a:p>
            <a:r>
              <a:rPr lang="en-GB" dirty="0" smtClean="0"/>
              <a:t>Who</a:t>
            </a:r>
            <a:r>
              <a:rPr lang="en-GB" baseline="0" dirty="0" smtClean="0"/>
              <a:t> is </a:t>
            </a:r>
            <a:r>
              <a:rPr lang="en-GB" sz="1200" b="0" i="0" u="none" strike="noStrike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Christopher Wylie, the pink hair</a:t>
            </a:r>
          </a:p>
          <a:p>
            <a:r>
              <a:rPr lang="en-GB" sz="1200" b="0" i="0" u="none" strike="noStrike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Ex-Cambrid Analytica employee who blew the whistle on the company’s problematic operations in Observer, British news paper.</a:t>
            </a:r>
          </a:p>
          <a:p>
            <a:r>
              <a:rPr lang="en-GB" sz="1200" b="0" i="0" u="none" strike="noStrike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Intern working 2 days in the office</a:t>
            </a:r>
          </a:p>
          <a:p>
            <a:endParaRPr lang="en-GB" sz="1200" b="0" i="0" u="none" strike="noStrike" kern="1200" baseline="0" dirty="0" smtClean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  <a:p>
            <a:r>
              <a:rPr lang="en-GB" sz="1200" b="0" i="0" u="none" strike="noStrike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What happened to them now?</a:t>
            </a:r>
          </a:p>
          <a:p>
            <a:endParaRPr lang="en-GB" sz="1200" b="0" i="0" u="none" strike="noStrike" kern="1200" baseline="0" dirty="0" smtClean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  <a:p>
            <a:r>
              <a:rPr lang="en-GB" sz="1200" b="0" i="0" u="none" strike="noStrike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Donnation 15mil</a:t>
            </a:r>
          </a:p>
          <a:p>
            <a:endParaRPr lang="en-GB" sz="1200" b="0" i="0" u="none" strike="noStrike" kern="1200" baseline="0" dirty="0" smtClean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8846117-F444-4A9C-8236-7066D3A58897}" type="slidenum">
              <a:rPr lang="en-US" altLang="en-US" smtClean="0"/>
              <a:pPr>
                <a:defRPr/>
              </a:pPr>
              <a:t>23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792402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45min, any question for</a:t>
            </a:r>
            <a:r>
              <a:rPr lang="en-GB" baseline="0" dirty="0" smtClean="0"/>
              <a:t> the demo</a:t>
            </a:r>
          </a:p>
          <a:p>
            <a:endParaRPr lang="en-GB" baseline="0" dirty="0" smtClean="0"/>
          </a:p>
          <a:p>
            <a:r>
              <a:rPr lang="en-GB" baseline="0" dirty="0" smtClean="0"/>
              <a:t>In reality, millions of different photo?</a:t>
            </a:r>
          </a:p>
          <a:p>
            <a:r>
              <a:rPr lang="en-GB" baseline="0" dirty="0" smtClean="0"/>
              <a:t>Real data is dirty. Not clear. We have to clear out a lot.</a:t>
            </a:r>
          </a:p>
          <a:p>
            <a:r>
              <a:rPr lang="en-GB" baseline="0" dirty="0" smtClean="0"/>
              <a:t>Ex. less than 20 likes data removed</a:t>
            </a:r>
          </a:p>
          <a:p>
            <a:endParaRPr lang="en-GB" baseline="0" dirty="0" smtClean="0"/>
          </a:p>
          <a:p>
            <a:r>
              <a:rPr lang="en-GB" baseline="0" dirty="0" smtClean="0"/>
              <a:t>Visual examination on the ethnic group</a:t>
            </a:r>
          </a:p>
          <a:p>
            <a:endParaRPr lang="en-GB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8846117-F444-4A9C-8236-7066D3A58897}" type="slidenum">
              <a:rPr lang="en-US" altLang="en-US" smtClean="0"/>
              <a:pPr>
                <a:defRPr/>
              </a:pPr>
              <a:t>45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28379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Any comments,</a:t>
            </a:r>
          </a:p>
          <a:p>
            <a:r>
              <a:rPr lang="en-GB" dirty="0" smtClean="0"/>
              <a:t>Discuss</a:t>
            </a:r>
          </a:p>
          <a:p>
            <a:r>
              <a:rPr lang="en-GB" dirty="0" smtClean="0"/>
              <a:t>Share viewpoints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8846117-F444-4A9C-8236-7066D3A58897}" type="slidenum">
              <a:rPr lang="en-US" altLang="en-US" smtClean="0"/>
              <a:pPr>
                <a:defRPr/>
              </a:pPr>
              <a:t>50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856665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Question</a:t>
            </a:r>
          </a:p>
          <a:p>
            <a:endParaRPr lang="en-GB" dirty="0" smtClean="0"/>
          </a:p>
          <a:p>
            <a:r>
              <a:rPr lang="en-GB" smtClean="0"/>
              <a:t>What</a:t>
            </a:r>
            <a:r>
              <a:rPr lang="en-GB" baseline="0" smtClean="0"/>
              <a:t> is your plan for this research</a:t>
            </a:r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8846117-F444-4A9C-8236-7066D3A58897}" type="slidenum">
              <a:rPr lang="en-US" altLang="en-US" smtClean="0"/>
              <a:pPr>
                <a:defRPr/>
              </a:pPr>
              <a:t>53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715049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96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138295" y="1280"/>
            <a:ext cx="1005705" cy="8422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Box 97"/>
          <p:cNvSpPr txBox="1">
            <a:spLocks noChangeArrowheads="1"/>
          </p:cNvSpPr>
          <p:nvPr/>
        </p:nvSpPr>
        <p:spPr bwMode="auto">
          <a:xfrm>
            <a:off x="890588" y="4799013"/>
            <a:ext cx="7364412" cy="149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6350" algn="ctr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90000" bIns="46800"/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r>
              <a:rPr lang="en-GB" sz="800" dirty="0" smtClean="0">
                <a:solidFill>
                  <a:schemeClr val="tx2"/>
                </a:solidFill>
              </a:rPr>
              <a:t>© 2019 IMD – International Institute for Management Development. Not to be used or reproduced without permission.</a:t>
            </a:r>
          </a:p>
        </p:txBody>
      </p:sp>
      <p:sp>
        <p:nvSpPr>
          <p:cNvPr id="10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716213" y="3886200"/>
            <a:ext cx="6051550" cy="666750"/>
          </a:xfrm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rIns="180000" bIns="180000"/>
          <a:lstStyle>
            <a:lvl1pPr marL="0" indent="0">
              <a:spcBef>
                <a:spcPct val="0"/>
              </a:spcBef>
              <a:buFont typeface="Wingdings" pitchFamily="2" charset="2"/>
              <a:buNone/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 smtClean="0"/>
              <a:t>Click to edit Master subtitle style</a:t>
            </a:r>
            <a:endParaRPr lang="en-US" noProof="0" dirty="0" smtClean="0"/>
          </a:p>
        </p:txBody>
      </p:sp>
      <p:sp>
        <p:nvSpPr>
          <p:cNvPr id="11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700341" y="3075806"/>
            <a:ext cx="6065837" cy="680069"/>
          </a:xfrm>
        </p:spPr>
        <p:txBody>
          <a:bodyPr rIns="180000" bIns="180000"/>
          <a:lstStyle>
            <a:lvl1pPr>
              <a:defRPr sz="2000"/>
            </a:lvl1pPr>
          </a:lstStyle>
          <a:p>
            <a:pPr lvl="0"/>
            <a:r>
              <a:rPr lang="en-US" noProof="0" smtClean="0"/>
              <a:t>Click to edit Master title style</a:t>
            </a:r>
            <a:endParaRPr lang="en-US" noProof="0" dirty="0" smtClean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843558"/>
            <a:ext cx="9144000" cy="1848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3797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Please enter file name using the "Header/Footer“ button in the "Insert" tab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D29C83E-D6EE-48B8-9E43-1F8703899ED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073666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496050" y="114300"/>
            <a:ext cx="1963738" cy="451604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3250" y="114300"/>
            <a:ext cx="5740400" cy="451604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Please enter file name using the "Header/Footer“ button in the "Insert" tab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F617E7-B61C-40C0-B764-4FF06F45D41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03457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Please enter file name using the "Header/Footer“ button in the "Insert" tab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0F77E14-A51F-4CB0-89A7-AE270396E3B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097631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Please enter file name using the "Header/Footer“ button in the "Insert" tab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BBF7A0-D08A-44E1-9109-20888D53238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043041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11188" y="1085850"/>
            <a:ext cx="3848100" cy="354449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1688" y="1085850"/>
            <a:ext cx="3848100" cy="354449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Please enter file name using the "Header/Footer“ button in the "Insert" tab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9956E8D-EB7A-4CC3-9B0D-14C70D6121F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507408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Please enter file name using the "Header/Footer“ button in the "Insert" tab</a:t>
            </a: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14975B3-FFBB-4141-BE6B-BF215AF80AA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194044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Please enter file name using the "Header/Footer“ button in the "Insert" tab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9B9325B-5ACE-4D37-A1F1-34B0BC521AD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081127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Please enter file name using the "Header/Footer“ button in the "Insert" tab</a:t>
            </a:r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D604405-387C-43C7-80BF-8660FE0DE34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714231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Please enter file name using the "Header/Footer“ button in the "Insert" tab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ECC4D29-58AB-47CF-9C6B-E0807DF9D5B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821610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Please enter file name using the "Header/Footer“ button in the "Insert" tab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1DFA065-0BDC-4210-AB96-B346660C58D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626420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15" descr="PPT_ligne-NEW03-nogradient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08013"/>
            <a:ext cx="9144000" cy="73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11188" y="1085850"/>
            <a:ext cx="7848600" cy="3544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72000" tIns="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altLang="en-US" smtClean="0"/>
              <a:t>Cliquez pour modifier les styles du texte du masque</a:t>
            </a:r>
          </a:p>
          <a:p>
            <a:pPr lvl="1"/>
            <a:r>
              <a:rPr lang="fr-FR" altLang="en-US" smtClean="0"/>
              <a:t>Deuxième niveau</a:t>
            </a:r>
          </a:p>
          <a:p>
            <a:pPr lvl="2"/>
            <a:r>
              <a:rPr lang="fr-FR" altLang="en-US" smtClean="0"/>
              <a:t>Troisième niveau</a:t>
            </a:r>
          </a:p>
          <a:p>
            <a:pPr lvl="3"/>
            <a:r>
              <a:rPr lang="fr-FR" altLang="en-US" smtClean="0"/>
              <a:t>Quatrième niveau</a:t>
            </a:r>
          </a:p>
          <a:p>
            <a:pPr lvl="4"/>
            <a:r>
              <a:rPr lang="fr-FR" altLang="en-US" smtClean="0"/>
              <a:t>Cinquième niveau</a:t>
            </a:r>
            <a:endParaRPr lang="en-GB" altLang="en-US" smtClean="0"/>
          </a:p>
        </p:txBody>
      </p:sp>
      <p:sp>
        <p:nvSpPr>
          <p:cNvPr id="102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3250" y="114300"/>
            <a:ext cx="7856538" cy="571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72000" tIns="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altLang="en-US" smtClean="0"/>
              <a:t>Cliquez et modifiez le titre</a:t>
            </a:r>
            <a:endParaRPr lang="en-GB" altLang="en-US" smtClean="0"/>
          </a:p>
        </p:txBody>
      </p:sp>
      <p:sp>
        <p:nvSpPr>
          <p:cNvPr id="12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620838" y="4926013"/>
            <a:ext cx="5902325" cy="217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72000" tIns="72000" rIns="72000" bIns="36000" numCol="1" anchor="b" anchorCtr="0" compatLnSpc="1">
            <a:prstTxWarp prst="textNoShape">
              <a:avLst/>
            </a:prstTxWarp>
            <a:spAutoFit/>
          </a:bodyPr>
          <a:lstStyle>
            <a:lvl1pPr algn="ctr" eaLnBrk="1" hangingPunct="1">
              <a:defRPr sz="700">
                <a:latin typeface="Arial" charset="0"/>
              </a:defRPr>
            </a:lvl1pPr>
          </a:lstStyle>
          <a:p>
            <a:pPr>
              <a:defRPr/>
            </a:pPr>
            <a:r>
              <a:rPr lang="en-GB"/>
              <a:t>Please enter file name using the "Header/Footer“ button in the "Insert" tab</a:t>
            </a:r>
          </a:p>
        </p:txBody>
      </p:sp>
      <p:sp>
        <p:nvSpPr>
          <p:cNvPr id="13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637463" y="4926013"/>
            <a:ext cx="1235075" cy="217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72000" tIns="72000" rIns="72000" bIns="36000" numCol="1" anchor="b" anchorCtr="0" compatLnSpc="1">
            <a:prstTxWarp prst="textNoShape">
              <a:avLst/>
            </a:prstTxWarp>
            <a:spAutoFit/>
          </a:bodyPr>
          <a:lstStyle>
            <a:lvl1pPr algn="r" eaLnBrk="1" hangingPunct="1">
              <a:defRPr sz="700" smtClean="0"/>
            </a:lvl1pPr>
          </a:lstStyle>
          <a:p>
            <a:pPr>
              <a:defRPr/>
            </a:pPr>
            <a:fld id="{CECA5B4D-9C11-4281-BAC0-2D1A8152A2C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14" name="Text Box 57"/>
          <p:cNvSpPr txBox="1">
            <a:spLocks noChangeArrowheads="1"/>
          </p:cNvSpPr>
          <p:nvPr/>
        </p:nvSpPr>
        <p:spPr bwMode="auto">
          <a:xfrm>
            <a:off x="268288" y="4926013"/>
            <a:ext cx="695325" cy="217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6350" algn="ctr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72000" tIns="72000" rIns="72000" bIns="36000" anchor="b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de-DE" sz="700" dirty="0" smtClean="0"/>
              <a:t>© IMD 2019</a:t>
            </a:r>
            <a:endParaRPr lang="en-GB" sz="700" dirty="0" smtClean="0"/>
          </a:p>
        </p:txBody>
      </p:sp>
      <p:pic>
        <p:nvPicPr>
          <p:cNvPr id="10" name="Picture 96"/>
          <p:cNvPicPr>
            <a:picLocks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138295" y="1280"/>
            <a:ext cx="1005705" cy="8422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79" r:id="rId1"/>
    <p:sldLayoutId id="2147483769" r:id="rId2"/>
    <p:sldLayoutId id="2147483770" r:id="rId3"/>
    <p:sldLayoutId id="2147483771" r:id="rId4"/>
    <p:sldLayoutId id="2147483772" r:id="rId5"/>
    <p:sldLayoutId id="2147483773" r:id="rId6"/>
    <p:sldLayoutId id="2147483774" r:id="rId7"/>
    <p:sldLayoutId id="2147483775" r:id="rId8"/>
    <p:sldLayoutId id="2147483776" r:id="rId9"/>
    <p:sldLayoutId id="2147483777" r:id="rId10"/>
    <p:sldLayoutId id="2147483778" r:id="rId11"/>
  </p:sldLayoutIdLst>
  <p:timing>
    <p:tnLst>
      <p:par>
        <p:cTn id="1" dur="indefinite" restart="never" nodeType="tmRoot"/>
      </p:par>
    </p:tnLst>
  </p:timing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6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600" b="1">
          <a:solidFill>
            <a:schemeClr val="tx2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600" b="1">
          <a:solidFill>
            <a:schemeClr val="tx2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600" b="1">
          <a:solidFill>
            <a:schemeClr val="tx2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600" b="1">
          <a:solidFill>
            <a:schemeClr val="tx2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Font typeface="Wingdings" panose="05000000000000000000" pitchFamily="2" charset="2"/>
        <a:buChar char="§"/>
        <a:defRPr sz="14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Wingdings" panose="05000000000000000000" pitchFamily="2" charset="2"/>
        <a:buChar char="§"/>
        <a:defRPr sz="12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1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8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0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fr-FR" dirty="0"/>
              <a:t>Jung PARK, PhD</a:t>
            </a:r>
          </a:p>
          <a:p>
            <a:r>
              <a:rPr lang="en-US" altLang="fr-FR" dirty="0"/>
              <a:t>Research Fellow in Data </a:t>
            </a:r>
            <a:r>
              <a:rPr lang="en-US" altLang="fr-FR" dirty="0" smtClean="0"/>
              <a:t>Science</a:t>
            </a:r>
          </a:p>
          <a:p>
            <a:pPr algn="r"/>
            <a:endParaRPr lang="en-US" altLang="fr-FR" sz="1000" dirty="0" smtClean="0"/>
          </a:p>
          <a:p>
            <a:pPr algn="r"/>
            <a:r>
              <a:rPr lang="en-US" altLang="fr-FR" sz="1000" dirty="0" smtClean="0"/>
              <a:t>Last </a:t>
            </a:r>
            <a:r>
              <a:rPr lang="en-US" altLang="fr-FR" sz="1000" dirty="0"/>
              <a:t>modified 2019 </a:t>
            </a:r>
            <a:r>
              <a:rPr lang="en-US" altLang="fr-FR" sz="1000" smtClean="0"/>
              <a:t>Dec 17</a:t>
            </a:r>
            <a:endParaRPr lang="en-US" altLang="fr-FR" sz="1000" dirty="0"/>
          </a:p>
        </p:txBody>
      </p:sp>
      <p:sp>
        <p:nvSpPr>
          <p:cNvPr id="5123" name="Title 1"/>
          <p:cNvSpPr>
            <a:spLocks noGrp="1"/>
          </p:cNvSpPr>
          <p:nvPr>
            <p:ph type="ctrTitle"/>
          </p:nvPr>
        </p:nvSpPr>
        <p:spPr>
          <a:xfrm>
            <a:off x="2700338" y="3076575"/>
            <a:ext cx="6065837" cy="679450"/>
          </a:xfrm>
        </p:spPr>
        <p:txBody>
          <a:bodyPr/>
          <a:lstStyle/>
          <a:p>
            <a:r>
              <a:rPr lang="en-US" altLang="fr-FR" dirty="0" smtClean="0"/>
              <a:t>Data </a:t>
            </a:r>
            <a:r>
              <a:rPr lang="en-US" altLang="fr-FR" dirty="0"/>
              <a:t>Science </a:t>
            </a:r>
            <a:r>
              <a:rPr lang="en-US" altLang="fr-FR" dirty="0" smtClean="0"/>
              <a:t>for Business</a:t>
            </a:r>
            <a:br>
              <a:rPr lang="en-US" altLang="fr-FR" dirty="0" smtClean="0"/>
            </a:br>
            <a:r>
              <a:rPr lang="en-US" altLang="fr-FR" dirty="0" smtClean="0"/>
              <a:t>	- Cambridge </a:t>
            </a:r>
            <a:r>
              <a:rPr lang="en-US" altLang="fr-FR" smtClean="0"/>
              <a:t>Analytica Case Demo</a:t>
            </a:r>
            <a:endParaRPr lang="en-US" altLang="fr-FR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0F77E14-A51F-4CB0-89A7-AE270396E3B0}" type="slidenum">
              <a:rPr lang="en-US" altLang="en-US" smtClean="0"/>
              <a:pPr>
                <a:defRPr/>
              </a:pPr>
              <a:t>10</a:t>
            </a:fld>
            <a:endParaRPr lang="en-US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374210" y="1419622"/>
            <a:ext cx="626325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i="1" dirty="0" smtClean="0"/>
              <a:t>New Data is </a:t>
            </a:r>
          </a:p>
          <a:p>
            <a:r>
              <a:rPr lang="en-US" sz="5400" i="1" dirty="0" smtClean="0"/>
              <a:t>	New Opportunity</a:t>
            </a:r>
          </a:p>
        </p:txBody>
      </p:sp>
    </p:spTree>
    <p:extLst>
      <p:ext uri="{BB962C8B-B14F-4D97-AF65-F5344CB8AC3E}">
        <p14:creationId xmlns:p14="http://schemas.microsoft.com/office/powerpoint/2010/main" val="732639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Case: Cambridge Analytica Scandal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0F77E14-A51F-4CB0-89A7-AE270396E3B0}" type="slidenum">
              <a:rPr lang="en-US" altLang="en-US" smtClean="0"/>
              <a:pPr>
                <a:defRPr/>
              </a:pPr>
              <a:t>11</a:t>
            </a:fld>
            <a:endParaRPr lang="en-US" altLang="en-US"/>
          </a:p>
        </p:txBody>
      </p:sp>
      <p:pic>
        <p:nvPicPr>
          <p:cNvPr id="2050" name="Picture 2" descr="Image result for cambridge analytica scanda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236854"/>
            <a:ext cx="7200000" cy="3340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Bloomberg Best of the Year 2018: Mark Zuckerberg, chief executive officer and founder of Facebook Inc., listens during a House Energy and Commerce Committee hearing in Washington, D.C., U.S., on Wednesday, April 11, 2018. Photographer: Andrew Harrer/Bloomber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771550"/>
            <a:ext cx="3469176" cy="1952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5004048" y="4773801"/>
            <a:ext cx="386849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/>
              <a:t>Photographer: Chesnot/Getty </a:t>
            </a:r>
            <a:r>
              <a:rPr lang="en-GB" sz="1000" dirty="0" smtClean="0"/>
              <a:t>Images &amp; © </a:t>
            </a:r>
            <a:r>
              <a:rPr lang="en-GB" sz="1000" dirty="0"/>
              <a:t>Bloomberg</a:t>
            </a:r>
          </a:p>
        </p:txBody>
      </p:sp>
    </p:spTree>
    <p:extLst>
      <p:ext uri="{BB962C8B-B14F-4D97-AF65-F5344CB8AC3E}">
        <p14:creationId xmlns:p14="http://schemas.microsoft.com/office/powerpoint/2010/main" val="871520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What happened?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0F77E14-A51F-4CB0-89A7-AE270396E3B0}" type="slidenum">
              <a:rPr lang="en-US" altLang="en-US" smtClean="0"/>
              <a:pPr>
                <a:defRPr/>
              </a:pPr>
              <a:t>12</a:t>
            </a:fld>
            <a:endParaRPr lang="en-US" altLang="en-US"/>
          </a:p>
        </p:txBody>
      </p:sp>
      <p:sp>
        <p:nvSpPr>
          <p:cNvPr id="8" name="TextBox 7"/>
          <p:cNvSpPr txBox="1"/>
          <p:nvPr/>
        </p:nvSpPr>
        <p:spPr>
          <a:xfrm>
            <a:off x="683568" y="1130519"/>
            <a:ext cx="396044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Facebook exposed data on up </a:t>
            </a:r>
            <a:r>
              <a:rPr lang="en-GB" dirty="0" smtClean="0"/>
              <a:t>to 87 </a:t>
            </a:r>
            <a:r>
              <a:rPr lang="en-GB" dirty="0"/>
              <a:t>million Facebook users to </a:t>
            </a:r>
            <a:r>
              <a:rPr lang="en-GB" dirty="0" smtClean="0"/>
              <a:t>a researcher </a:t>
            </a:r>
            <a:r>
              <a:rPr lang="en-GB" dirty="0"/>
              <a:t>who worked at </a:t>
            </a:r>
            <a:r>
              <a:rPr lang="en-GB" dirty="0" smtClean="0"/>
              <a:t> Cambridge </a:t>
            </a:r>
            <a:r>
              <a:rPr lang="en-GB" dirty="0"/>
              <a:t>Analytica, </a:t>
            </a:r>
            <a:r>
              <a:rPr lang="en-GB" dirty="0" smtClean="0"/>
              <a:t>which worked </a:t>
            </a:r>
            <a:r>
              <a:rPr lang="en-GB" dirty="0"/>
              <a:t>for </a:t>
            </a:r>
            <a:r>
              <a:rPr lang="en-GB" dirty="0" smtClean="0"/>
              <a:t>the Trump </a:t>
            </a:r>
            <a:r>
              <a:rPr lang="en-GB" dirty="0"/>
              <a:t>campaign.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5094" y="123478"/>
            <a:ext cx="377282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1475656" y="4897279"/>
            <a:ext cx="682430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00" dirty="0"/>
              <a:t>Chang, A. (2018). The Facebook and Cambridge Analytica scandal, explained with a simple diagram. </a:t>
            </a:r>
            <a:r>
              <a:rPr lang="en-GB" sz="1000" i="1" dirty="0"/>
              <a:t>Vox, March</a:t>
            </a:r>
            <a:r>
              <a:rPr lang="en-GB" sz="1000" dirty="0"/>
              <a:t>, </a:t>
            </a:r>
            <a:r>
              <a:rPr lang="en-GB" sz="1000" i="1" dirty="0"/>
              <a:t>23</a:t>
            </a:r>
            <a:r>
              <a:rPr lang="en-GB" sz="1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94923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What happened?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0F77E14-A51F-4CB0-89A7-AE270396E3B0}" type="slidenum">
              <a:rPr lang="en-US" altLang="en-US" smtClean="0"/>
              <a:pPr>
                <a:defRPr/>
              </a:pPr>
              <a:t>13</a:t>
            </a:fld>
            <a:endParaRPr lang="en-US" altLang="en-US"/>
          </a:p>
        </p:txBody>
      </p:sp>
      <p:sp>
        <p:nvSpPr>
          <p:cNvPr id="8" name="TextBox 7"/>
          <p:cNvSpPr txBox="1"/>
          <p:nvPr/>
        </p:nvSpPr>
        <p:spPr>
          <a:xfrm>
            <a:off x="683568" y="1130519"/>
            <a:ext cx="396044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Facebook exposed data on up </a:t>
            </a:r>
            <a:r>
              <a:rPr lang="en-GB" dirty="0" smtClean="0"/>
              <a:t>to 87 </a:t>
            </a:r>
            <a:r>
              <a:rPr lang="en-GB" dirty="0"/>
              <a:t>million Facebook users to </a:t>
            </a:r>
            <a:r>
              <a:rPr lang="en-GB" dirty="0" smtClean="0"/>
              <a:t>a researcher </a:t>
            </a:r>
            <a:r>
              <a:rPr lang="en-GB" dirty="0"/>
              <a:t>who worked at </a:t>
            </a:r>
            <a:r>
              <a:rPr lang="en-GB" dirty="0" smtClean="0"/>
              <a:t> Cambridge </a:t>
            </a:r>
            <a:r>
              <a:rPr lang="en-GB" dirty="0"/>
              <a:t>Analytica, </a:t>
            </a:r>
            <a:r>
              <a:rPr lang="en-GB" dirty="0" smtClean="0"/>
              <a:t>which worked </a:t>
            </a:r>
            <a:r>
              <a:rPr lang="en-GB" dirty="0"/>
              <a:t>for </a:t>
            </a:r>
            <a:r>
              <a:rPr lang="en-GB" dirty="0" smtClean="0"/>
              <a:t>the Trump </a:t>
            </a:r>
            <a:r>
              <a:rPr lang="en-GB" dirty="0"/>
              <a:t>campaign.</a:t>
            </a:r>
          </a:p>
        </p:txBody>
      </p:sp>
      <p:sp>
        <p:nvSpPr>
          <p:cNvPr id="4" name="Rectangle 3"/>
          <p:cNvSpPr/>
          <p:nvPr/>
        </p:nvSpPr>
        <p:spPr bwMode="auto">
          <a:xfrm>
            <a:off x="683568" y="1094223"/>
            <a:ext cx="1296144" cy="432048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683568" y="2002125"/>
            <a:ext cx="2533399" cy="432048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5094" y="123478"/>
            <a:ext cx="377282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/>
          <p:cNvSpPr/>
          <p:nvPr/>
        </p:nvSpPr>
        <p:spPr>
          <a:xfrm>
            <a:off x="1475656" y="4897279"/>
            <a:ext cx="682430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00" dirty="0"/>
              <a:t>Chang, A. (2018). The Facebook and Cambridge Analytica scandal, explained with a simple diagram. </a:t>
            </a:r>
            <a:r>
              <a:rPr lang="en-GB" sz="1000" i="1" dirty="0"/>
              <a:t>Vox, March</a:t>
            </a:r>
            <a:r>
              <a:rPr lang="en-GB" sz="1000" dirty="0"/>
              <a:t>, </a:t>
            </a:r>
            <a:r>
              <a:rPr lang="en-GB" sz="1000" i="1" dirty="0"/>
              <a:t>23</a:t>
            </a:r>
            <a:r>
              <a:rPr lang="en-GB" sz="1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67700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Cambridge Analytica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0F77E14-A51F-4CB0-89A7-AE270396E3B0}" type="slidenum">
              <a:rPr lang="en-US" altLang="en-US" smtClean="0"/>
              <a:pPr>
                <a:defRPr/>
              </a:pPr>
              <a:t>14</a:t>
            </a:fld>
            <a:endParaRPr lang="en-US" altLang="en-US"/>
          </a:p>
        </p:txBody>
      </p:sp>
      <p:sp>
        <p:nvSpPr>
          <p:cNvPr id="3" name="Rectangle 2"/>
          <p:cNvSpPr/>
          <p:nvPr/>
        </p:nvSpPr>
        <p:spPr>
          <a:xfrm>
            <a:off x="4860032" y="2067694"/>
            <a:ext cx="394049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 smtClean="0"/>
              <a:t>Latin/ Greek word for “Analytics”</a:t>
            </a:r>
          </a:p>
          <a:p>
            <a:r>
              <a:rPr lang="en-GB" dirty="0" smtClean="0"/>
              <a:t>- more </a:t>
            </a:r>
            <a:r>
              <a:rPr lang="en-GB" dirty="0"/>
              <a:t>"sciency" cool sound </a:t>
            </a:r>
            <a:r>
              <a:rPr lang="en-GB" dirty="0" smtClean="0"/>
              <a:t>to it</a:t>
            </a:r>
            <a:endParaRPr lang="en-GB" dirty="0"/>
          </a:p>
        </p:txBody>
      </p:sp>
      <p:sp>
        <p:nvSpPr>
          <p:cNvPr id="7" name="Rectangle 6"/>
          <p:cNvSpPr/>
          <p:nvPr/>
        </p:nvSpPr>
        <p:spPr>
          <a:xfrm>
            <a:off x="395536" y="2067694"/>
            <a:ext cx="295232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 smtClean="0"/>
              <a:t>A scientist used to work at</a:t>
            </a:r>
            <a:r>
              <a:rPr lang="en-GB" dirty="0"/>
              <a:t> </a:t>
            </a:r>
            <a:r>
              <a:rPr lang="en-GB" dirty="0" smtClean="0"/>
              <a:t>Cambridge University</a:t>
            </a:r>
            <a:endParaRPr lang="en-GB" dirty="0"/>
          </a:p>
        </p:txBody>
      </p:sp>
      <p:sp>
        <p:nvSpPr>
          <p:cNvPr id="6" name="Rectangle 5"/>
          <p:cNvSpPr/>
          <p:nvPr/>
        </p:nvSpPr>
        <p:spPr>
          <a:xfrm>
            <a:off x="2051720" y="1203598"/>
            <a:ext cx="526798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4000" b="1" dirty="0">
                <a:solidFill>
                  <a:srgbClr val="FF0000"/>
                </a:solidFill>
              </a:rPr>
              <a:t>Cambridge</a:t>
            </a:r>
            <a:r>
              <a:rPr lang="en-GB" sz="4000" b="1" dirty="0"/>
              <a:t> </a:t>
            </a:r>
            <a:r>
              <a:rPr lang="en-GB" sz="4000" b="1" dirty="0">
                <a:solidFill>
                  <a:schemeClr val="tx2"/>
                </a:solidFill>
              </a:rPr>
              <a:t>Analytica</a:t>
            </a:r>
          </a:p>
        </p:txBody>
      </p:sp>
      <p:sp>
        <p:nvSpPr>
          <p:cNvPr id="9" name="Rectangle 8"/>
          <p:cNvSpPr/>
          <p:nvPr/>
        </p:nvSpPr>
        <p:spPr>
          <a:xfrm>
            <a:off x="827584" y="3219822"/>
            <a:ext cx="7488832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GB" dirty="0" smtClean="0"/>
              <a:t>A subsidiary of SCL (</a:t>
            </a:r>
            <a:r>
              <a:rPr lang="en-GB" dirty="0"/>
              <a:t>Strategic Communication </a:t>
            </a:r>
            <a:r>
              <a:rPr lang="en-GB" dirty="0" smtClean="0"/>
              <a:t>Laboratories)</a:t>
            </a:r>
            <a:r>
              <a:rPr lang="en-GB" dirty="0"/>
              <a:t> </a:t>
            </a:r>
            <a:r>
              <a:rPr lang="en-GB" dirty="0" smtClean="0"/>
              <a:t>which uses the study of mass </a:t>
            </a:r>
            <a:r>
              <a:rPr lang="en-GB" dirty="0"/>
              <a:t>behaviour and how to change </a:t>
            </a:r>
            <a:r>
              <a:rPr lang="en-GB" dirty="0" smtClean="0"/>
              <a:t>it for commercial, military and political purposes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GB" dirty="0"/>
              <a:t>SCL formed </a:t>
            </a:r>
            <a:r>
              <a:rPr lang="en-GB" dirty="0" smtClean="0"/>
              <a:t>CA to </a:t>
            </a:r>
            <a:r>
              <a:rPr lang="en-GB" dirty="0"/>
              <a:t>participate in the election process in the United States</a:t>
            </a:r>
          </a:p>
        </p:txBody>
      </p:sp>
    </p:spTree>
    <p:extLst>
      <p:ext uri="{BB962C8B-B14F-4D97-AF65-F5344CB8AC3E}">
        <p14:creationId xmlns:p14="http://schemas.microsoft.com/office/powerpoint/2010/main" val="2239310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Complex relations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fld id="{90F77E14-A51F-4CB0-89A7-AE270396E3B0}" type="slidenum">
              <a:rPr lang="en-US" altLang="en-US" smtClean="0"/>
              <a:pPr algn="ctr">
                <a:defRPr/>
              </a:pPr>
              <a:t>15</a:t>
            </a:fld>
            <a:endParaRPr lang="en-US" altLang="en-US"/>
          </a:p>
        </p:txBody>
      </p:sp>
      <p:sp>
        <p:nvSpPr>
          <p:cNvPr id="3" name="Oval 2"/>
          <p:cNvSpPr/>
          <p:nvPr/>
        </p:nvSpPr>
        <p:spPr bwMode="auto">
          <a:xfrm>
            <a:off x="971600" y="2862040"/>
            <a:ext cx="2016224" cy="932037"/>
          </a:xfrm>
          <a:prstGeom prst="ellipse">
            <a:avLst/>
          </a:prstGeom>
          <a:ln/>
          <a:extLst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0" tIns="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Alexsandre Kogan</a:t>
            </a:r>
          </a:p>
        </p:txBody>
      </p:sp>
      <p:sp>
        <p:nvSpPr>
          <p:cNvPr id="7" name="Oval 6"/>
          <p:cNvSpPr/>
          <p:nvPr/>
        </p:nvSpPr>
        <p:spPr bwMode="auto">
          <a:xfrm>
            <a:off x="3347864" y="2859782"/>
            <a:ext cx="1800200" cy="932037"/>
          </a:xfrm>
          <a:prstGeom prst="ellipse">
            <a:avLst/>
          </a:prstGeom>
          <a:ln/>
          <a:extLst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0" tIns="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Alexander Nix</a:t>
            </a:r>
          </a:p>
        </p:txBody>
      </p:sp>
      <p:sp>
        <p:nvSpPr>
          <p:cNvPr id="8" name="Oval 7"/>
          <p:cNvSpPr/>
          <p:nvPr/>
        </p:nvSpPr>
        <p:spPr bwMode="auto">
          <a:xfrm>
            <a:off x="5508104" y="2859781"/>
            <a:ext cx="1800200" cy="932037"/>
          </a:xfrm>
          <a:prstGeom prst="ellipse">
            <a:avLst/>
          </a:prstGeom>
          <a:ln/>
          <a:extLst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0" tIns="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Steve Bannon</a:t>
            </a:r>
          </a:p>
        </p:txBody>
      </p:sp>
      <p:sp>
        <p:nvSpPr>
          <p:cNvPr id="9" name="Oval 8"/>
          <p:cNvSpPr/>
          <p:nvPr/>
        </p:nvSpPr>
        <p:spPr bwMode="auto">
          <a:xfrm>
            <a:off x="539552" y="844156"/>
            <a:ext cx="1800200" cy="499245"/>
          </a:xfrm>
          <a:prstGeom prst="ellipse">
            <a:avLst/>
          </a:prstGeom>
          <a:ln/>
          <a:extLst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0" tIns="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Facebook</a:t>
            </a:r>
          </a:p>
        </p:txBody>
      </p:sp>
      <p:sp>
        <p:nvSpPr>
          <p:cNvPr id="4" name="Rounded Rectangle 3"/>
          <p:cNvSpPr/>
          <p:nvPr/>
        </p:nvSpPr>
        <p:spPr bwMode="auto">
          <a:xfrm>
            <a:off x="755576" y="1776863"/>
            <a:ext cx="1620180" cy="733322"/>
          </a:xfrm>
          <a:prstGeom prst="roundRect">
            <a:avLst/>
          </a:prstGeom>
          <a:ln/>
          <a:extLst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0" tIns="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“This</a:t>
            </a:r>
            <a:r>
              <a:rPr kumimoji="0" lang="en-GB" sz="20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 is my digital life”</a:t>
            </a:r>
            <a:endParaRPr kumimoji="0" lang="en-GB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Oval 10"/>
          <p:cNvSpPr/>
          <p:nvPr/>
        </p:nvSpPr>
        <p:spPr bwMode="auto">
          <a:xfrm>
            <a:off x="5436096" y="4083917"/>
            <a:ext cx="2520280" cy="932037"/>
          </a:xfrm>
          <a:prstGeom prst="ellipse">
            <a:avLst/>
          </a:prstGeom>
          <a:ln/>
          <a:extLst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0" tIns="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Rebekah and Robert Mercer</a:t>
            </a:r>
          </a:p>
        </p:txBody>
      </p:sp>
      <p:sp>
        <p:nvSpPr>
          <p:cNvPr id="12" name="Oval 11"/>
          <p:cNvSpPr/>
          <p:nvPr/>
        </p:nvSpPr>
        <p:spPr bwMode="auto">
          <a:xfrm>
            <a:off x="7020272" y="1029409"/>
            <a:ext cx="1800200" cy="932037"/>
          </a:xfrm>
          <a:prstGeom prst="ellipse">
            <a:avLst/>
          </a:prstGeom>
          <a:ln/>
          <a:extLst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0" tIns="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Trump Campaign</a:t>
            </a:r>
          </a:p>
        </p:txBody>
      </p:sp>
      <p:sp>
        <p:nvSpPr>
          <p:cNvPr id="13" name="Oval 12"/>
          <p:cNvSpPr/>
          <p:nvPr/>
        </p:nvSpPr>
        <p:spPr bwMode="auto">
          <a:xfrm>
            <a:off x="3635896" y="844156"/>
            <a:ext cx="1800200" cy="932037"/>
          </a:xfrm>
          <a:prstGeom prst="ellipse">
            <a:avLst/>
          </a:prstGeom>
          <a:ln/>
          <a:extLst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0" tIns="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Facebook users</a:t>
            </a:r>
          </a:p>
        </p:txBody>
      </p:sp>
      <p:cxnSp>
        <p:nvCxnSpPr>
          <p:cNvPr id="14" name="Straight Arrow Connector 13"/>
          <p:cNvCxnSpPr/>
          <p:nvPr/>
        </p:nvCxnSpPr>
        <p:spPr bwMode="auto">
          <a:xfrm flipH="1" flipV="1">
            <a:off x="2519772" y="1093778"/>
            <a:ext cx="1044116" cy="37812"/>
          </a:xfrm>
          <a:prstGeom prst="straightConnector1">
            <a:avLst/>
          </a:prstGeom>
          <a:ln>
            <a:tailEnd type="arrow"/>
          </a:ln>
          <a:ex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 bwMode="auto">
          <a:xfrm flipH="1">
            <a:off x="2672172" y="1419622"/>
            <a:ext cx="891716" cy="541824"/>
          </a:xfrm>
          <a:prstGeom prst="straightConnector1">
            <a:avLst/>
          </a:prstGeom>
          <a:ln>
            <a:tailEnd type="arrow"/>
          </a:ln>
          <a:ex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 bwMode="auto">
          <a:xfrm>
            <a:off x="2087724" y="1343401"/>
            <a:ext cx="368424" cy="1588389"/>
          </a:xfrm>
          <a:prstGeom prst="straightConnector1">
            <a:avLst/>
          </a:prstGeom>
          <a:ln>
            <a:tailEnd type="arrow"/>
          </a:ln>
          <a:ex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endCxn id="4" idx="2"/>
          </p:cNvCxnSpPr>
          <p:nvPr/>
        </p:nvCxnSpPr>
        <p:spPr bwMode="auto">
          <a:xfrm flipH="1" flipV="1">
            <a:off x="1565666" y="2510185"/>
            <a:ext cx="54006" cy="349596"/>
          </a:xfrm>
          <a:prstGeom prst="straightConnector1">
            <a:avLst/>
          </a:prstGeom>
          <a:ln>
            <a:tailEnd type="arrow"/>
          </a:ln>
          <a:ex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3" idx="6"/>
            <a:endCxn id="7" idx="2"/>
          </p:cNvCxnSpPr>
          <p:nvPr/>
        </p:nvCxnSpPr>
        <p:spPr bwMode="auto">
          <a:xfrm flipV="1">
            <a:off x="2987824" y="3325801"/>
            <a:ext cx="360040" cy="2258"/>
          </a:xfrm>
          <a:prstGeom prst="straightConnector1">
            <a:avLst/>
          </a:prstGeom>
          <a:ln>
            <a:tailEnd type="arrow"/>
          </a:ln>
          <a:ex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 bwMode="auto">
          <a:xfrm flipV="1">
            <a:off x="5004048" y="1776193"/>
            <a:ext cx="2088232" cy="1299613"/>
          </a:xfrm>
          <a:prstGeom prst="straightConnector1">
            <a:avLst/>
          </a:prstGeom>
          <a:ln>
            <a:tailEnd type="arrow"/>
          </a:ln>
          <a:ex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 bwMode="auto">
          <a:xfrm flipH="1">
            <a:off x="5980348" y="3791818"/>
            <a:ext cx="67816" cy="436116"/>
          </a:xfrm>
          <a:prstGeom prst="straightConnector1">
            <a:avLst/>
          </a:prstGeom>
          <a:ln>
            <a:tailEnd type="arrow"/>
          </a:ln>
          <a:ex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1" idx="1"/>
          </p:cNvCxnSpPr>
          <p:nvPr/>
        </p:nvCxnSpPr>
        <p:spPr bwMode="auto">
          <a:xfrm flipH="1" flipV="1">
            <a:off x="4932040" y="3651870"/>
            <a:ext cx="873142" cy="568541"/>
          </a:xfrm>
          <a:prstGeom prst="straightConnector1">
            <a:avLst/>
          </a:prstGeom>
          <a:ln>
            <a:tailEnd type="arrow"/>
          </a:ln>
          <a:ex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 bwMode="auto">
          <a:xfrm flipV="1">
            <a:off x="6876256" y="1961446"/>
            <a:ext cx="648072" cy="970344"/>
          </a:xfrm>
          <a:prstGeom prst="straightConnector1">
            <a:avLst/>
          </a:prstGeom>
          <a:ln>
            <a:tailEnd type="arrow"/>
          </a:ln>
          <a:ex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 bwMode="auto">
          <a:xfrm flipH="1" flipV="1">
            <a:off x="5724128" y="1310174"/>
            <a:ext cx="1212269" cy="33227"/>
          </a:xfrm>
          <a:prstGeom prst="straightConnector1">
            <a:avLst/>
          </a:prstGeom>
          <a:ln>
            <a:tailEnd type="arrow"/>
          </a:ln>
          <a:ex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063" name="TextBox 2062"/>
          <p:cNvSpPr txBox="1"/>
          <p:nvPr/>
        </p:nvSpPr>
        <p:spPr>
          <a:xfrm>
            <a:off x="2804603" y="3536030"/>
            <a:ext cx="7264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 smtClean="0">
                <a:solidFill>
                  <a:schemeClr val="tx2"/>
                </a:solidFill>
              </a:rPr>
              <a:t>Data</a:t>
            </a:r>
            <a:endParaRPr lang="en-GB" dirty="0">
              <a:solidFill>
                <a:schemeClr val="tx2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4860032" y="1929775"/>
            <a:ext cx="11578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solidFill>
                  <a:schemeClr val="tx2"/>
                </a:solidFill>
              </a:rPr>
              <a:t>Analytic report</a:t>
            </a:r>
            <a:endParaRPr lang="en-GB" dirty="0">
              <a:solidFill>
                <a:schemeClr val="tx2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4572000" y="3899832"/>
            <a:ext cx="11578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solidFill>
                  <a:schemeClr val="tx2"/>
                </a:solidFill>
              </a:rPr>
              <a:t>Fund</a:t>
            </a:r>
            <a:endParaRPr lang="en-GB" dirty="0">
              <a:solidFill>
                <a:schemeClr val="tx2"/>
              </a:solidFill>
            </a:endParaRPr>
          </a:p>
        </p:txBody>
      </p:sp>
      <p:sp>
        <p:nvSpPr>
          <p:cNvPr id="2064" name="Rectangle 2063"/>
          <p:cNvSpPr/>
          <p:nvPr/>
        </p:nvSpPr>
        <p:spPr bwMode="auto">
          <a:xfrm>
            <a:off x="683568" y="2787774"/>
            <a:ext cx="7097911" cy="1148366"/>
          </a:xfrm>
          <a:prstGeom prst="rect">
            <a:avLst/>
          </a:prstGeom>
          <a:noFill/>
          <a:ln>
            <a:solidFill>
              <a:srgbClr val="00B050"/>
            </a:solidFill>
            <a:prstDash val="sysDash"/>
          </a:ln>
          <a:ex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0" tIns="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5292080" y="731480"/>
            <a:ext cx="11578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solidFill>
                  <a:schemeClr val="tx2"/>
                </a:solidFill>
              </a:rPr>
              <a:t>Action</a:t>
            </a:r>
            <a:endParaRPr lang="en-GB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8877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Complex relations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fld id="{90F77E14-A51F-4CB0-89A7-AE270396E3B0}" type="slidenum">
              <a:rPr lang="en-US" altLang="en-US" smtClean="0"/>
              <a:pPr algn="ctr">
                <a:defRPr/>
              </a:pPr>
              <a:t>16</a:t>
            </a:fld>
            <a:endParaRPr lang="en-US" altLang="en-US"/>
          </a:p>
        </p:txBody>
      </p:sp>
      <p:sp>
        <p:nvSpPr>
          <p:cNvPr id="3" name="Oval 2"/>
          <p:cNvSpPr/>
          <p:nvPr/>
        </p:nvSpPr>
        <p:spPr bwMode="auto">
          <a:xfrm>
            <a:off x="971600" y="2862040"/>
            <a:ext cx="2016224" cy="932037"/>
          </a:xfrm>
          <a:prstGeom prst="ellipse">
            <a:avLst/>
          </a:prstGeom>
          <a:ln/>
          <a:extLst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0" tIns="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Alexsandre Kogan</a:t>
            </a:r>
          </a:p>
        </p:txBody>
      </p:sp>
      <p:sp>
        <p:nvSpPr>
          <p:cNvPr id="7" name="Oval 6"/>
          <p:cNvSpPr/>
          <p:nvPr/>
        </p:nvSpPr>
        <p:spPr bwMode="auto">
          <a:xfrm>
            <a:off x="3347864" y="2859782"/>
            <a:ext cx="1800200" cy="932037"/>
          </a:xfrm>
          <a:prstGeom prst="ellipse">
            <a:avLst/>
          </a:prstGeom>
          <a:ln/>
          <a:extLst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0" tIns="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Alexander Nix</a:t>
            </a:r>
          </a:p>
        </p:txBody>
      </p:sp>
      <p:sp>
        <p:nvSpPr>
          <p:cNvPr id="8" name="Oval 7"/>
          <p:cNvSpPr/>
          <p:nvPr/>
        </p:nvSpPr>
        <p:spPr bwMode="auto">
          <a:xfrm>
            <a:off x="5508104" y="2859781"/>
            <a:ext cx="1800200" cy="932037"/>
          </a:xfrm>
          <a:prstGeom prst="ellipse">
            <a:avLst/>
          </a:prstGeom>
          <a:ln/>
          <a:extLst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0" tIns="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Steve Bannon</a:t>
            </a:r>
          </a:p>
        </p:txBody>
      </p:sp>
      <p:sp>
        <p:nvSpPr>
          <p:cNvPr id="9" name="Oval 8"/>
          <p:cNvSpPr/>
          <p:nvPr/>
        </p:nvSpPr>
        <p:spPr bwMode="auto">
          <a:xfrm>
            <a:off x="539552" y="844156"/>
            <a:ext cx="1800200" cy="499245"/>
          </a:xfrm>
          <a:prstGeom prst="ellipse">
            <a:avLst/>
          </a:prstGeom>
          <a:ln/>
          <a:extLst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0" tIns="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Facebook</a:t>
            </a:r>
          </a:p>
        </p:txBody>
      </p:sp>
      <p:sp>
        <p:nvSpPr>
          <p:cNvPr id="4" name="Rounded Rectangle 3"/>
          <p:cNvSpPr/>
          <p:nvPr/>
        </p:nvSpPr>
        <p:spPr bwMode="auto">
          <a:xfrm>
            <a:off x="755576" y="1776863"/>
            <a:ext cx="1620180" cy="733322"/>
          </a:xfrm>
          <a:prstGeom prst="roundRect">
            <a:avLst/>
          </a:prstGeom>
          <a:ln/>
          <a:extLst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0" tIns="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“This</a:t>
            </a:r>
            <a:r>
              <a:rPr kumimoji="0" lang="en-GB" sz="20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 is my digital life”</a:t>
            </a:r>
            <a:endParaRPr kumimoji="0" lang="en-GB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Oval 10"/>
          <p:cNvSpPr/>
          <p:nvPr/>
        </p:nvSpPr>
        <p:spPr bwMode="auto">
          <a:xfrm>
            <a:off x="5436096" y="4083917"/>
            <a:ext cx="2520280" cy="932037"/>
          </a:xfrm>
          <a:prstGeom prst="ellipse">
            <a:avLst/>
          </a:prstGeom>
          <a:ln/>
          <a:extLst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0" tIns="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Rebekah and Robert Mercer</a:t>
            </a:r>
          </a:p>
        </p:txBody>
      </p:sp>
      <p:sp>
        <p:nvSpPr>
          <p:cNvPr id="12" name="Oval 11"/>
          <p:cNvSpPr/>
          <p:nvPr/>
        </p:nvSpPr>
        <p:spPr bwMode="auto">
          <a:xfrm>
            <a:off x="7020272" y="1029409"/>
            <a:ext cx="1800200" cy="932037"/>
          </a:xfrm>
          <a:prstGeom prst="ellipse">
            <a:avLst/>
          </a:prstGeom>
          <a:ln/>
          <a:extLst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0" tIns="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Trump Campaign</a:t>
            </a:r>
          </a:p>
        </p:txBody>
      </p:sp>
      <p:sp>
        <p:nvSpPr>
          <p:cNvPr id="13" name="Oval 12"/>
          <p:cNvSpPr/>
          <p:nvPr/>
        </p:nvSpPr>
        <p:spPr bwMode="auto">
          <a:xfrm>
            <a:off x="3635896" y="844156"/>
            <a:ext cx="1800200" cy="932037"/>
          </a:xfrm>
          <a:prstGeom prst="ellipse">
            <a:avLst/>
          </a:prstGeom>
          <a:ln/>
          <a:extLst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0" tIns="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Facebook users</a:t>
            </a:r>
          </a:p>
        </p:txBody>
      </p:sp>
      <p:cxnSp>
        <p:nvCxnSpPr>
          <p:cNvPr id="14" name="Straight Arrow Connector 13"/>
          <p:cNvCxnSpPr/>
          <p:nvPr/>
        </p:nvCxnSpPr>
        <p:spPr bwMode="auto">
          <a:xfrm flipH="1" flipV="1">
            <a:off x="2519772" y="1093778"/>
            <a:ext cx="1044116" cy="37812"/>
          </a:xfrm>
          <a:prstGeom prst="straightConnector1">
            <a:avLst/>
          </a:prstGeom>
          <a:ln>
            <a:tailEnd type="arrow"/>
          </a:ln>
          <a:ex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 bwMode="auto">
          <a:xfrm flipH="1">
            <a:off x="2672172" y="1419622"/>
            <a:ext cx="891716" cy="541824"/>
          </a:xfrm>
          <a:prstGeom prst="straightConnector1">
            <a:avLst/>
          </a:prstGeom>
          <a:ln>
            <a:tailEnd type="arrow"/>
          </a:ln>
          <a:ex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 bwMode="auto">
          <a:xfrm>
            <a:off x="2087724" y="1343401"/>
            <a:ext cx="368424" cy="1588389"/>
          </a:xfrm>
          <a:prstGeom prst="straightConnector1">
            <a:avLst/>
          </a:prstGeom>
          <a:ln>
            <a:tailEnd type="arrow"/>
          </a:ln>
          <a:ex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endCxn id="4" idx="2"/>
          </p:cNvCxnSpPr>
          <p:nvPr/>
        </p:nvCxnSpPr>
        <p:spPr bwMode="auto">
          <a:xfrm flipH="1" flipV="1">
            <a:off x="1565666" y="2510185"/>
            <a:ext cx="54006" cy="349596"/>
          </a:xfrm>
          <a:prstGeom prst="straightConnector1">
            <a:avLst/>
          </a:prstGeom>
          <a:ln>
            <a:tailEnd type="arrow"/>
          </a:ln>
          <a:ex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3" idx="6"/>
            <a:endCxn id="7" idx="2"/>
          </p:cNvCxnSpPr>
          <p:nvPr/>
        </p:nvCxnSpPr>
        <p:spPr bwMode="auto">
          <a:xfrm flipV="1">
            <a:off x="2987824" y="3325801"/>
            <a:ext cx="360040" cy="2258"/>
          </a:xfrm>
          <a:prstGeom prst="straightConnector1">
            <a:avLst/>
          </a:prstGeom>
          <a:ln>
            <a:tailEnd type="arrow"/>
          </a:ln>
          <a:ex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 bwMode="auto">
          <a:xfrm flipV="1">
            <a:off x="5004048" y="1776193"/>
            <a:ext cx="2088232" cy="1299613"/>
          </a:xfrm>
          <a:prstGeom prst="straightConnector1">
            <a:avLst/>
          </a:prstGeom>
          <a:ln>
            <a:tailEnd type="arrow"/>
          </a:ln>
          <a:ex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 bwMode="auto">
          <a:xfrm flipH="1">
            <a:off x="5980348" y="3791818"/>
            <a:ext cx="67816" cy="436116"/>
          </a:xfrm>
          <a:prstGeom prst="straightConnector1">
            <a:avLst/>
          </a:prstGeom>
          <a:ln>
            <a:tailEnd type="arrow"/>
          </a:ln>
          <a:ex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1" idx="1"/>
          </p:cNvCxnSpPr>
          <p:nvPr/>
        </p:nvCxnSpPr>
        <p:spPr bwMode="auto">
          <a:xfrm flipH="1" flipV="1">
            <a:off x="4932040" y="3651870"/>
            <a:ext cx="873142" cy="568541"/>
          </a:xfrm>
          <a:prstGeom prst="straightConnector1">
            <a:avLst/>
          </a:prstGeom>
          <a:ln>
            <a:tailEnd type="arrow"/>
          </a:ln>
          <a:ex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 bwMode="auto">
          <a:xfrm flipV="1">
            <a:off x="6876256" y="1961446"/>
            <a:ext cx="648072" cy="970344"/>
          </a:xfrm>
          <a:prstGeom prst="straightConnector1">
            <a:avLst/>
          </a:prstGeom>
          <a:ln>
            <a:tailEnd type="arrow"/>
          </a:ln>
          <a:ex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 bwMode="auto">
          <a:xfrm flipH="1" flipV="1">
            <a:off x="5724128" y="1310174"/>
            <a:ext cx="1212269" cy="33227"/>
          </a:xfrm>
          <a:prstGeom prst="straightConnector1">
            <a:avLst/>
          </a:prstGeom>
          <a:ln>
            <a:tailEnd type="arrow"/>
          </a:ln>
          <a:ex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063" name="TextBox 2062"/>
          <p:cNvSpPr txBox="1"/>
          <p:nvPr/>
        </p:nvSpPr>
        <p:spPr>
          <a:xfrm>
            <a:off x="2804603" y="3536030"/>
            <a:ext cx="7264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 smtClean="0">
                <a:solidFill>
                  <a:schemeClr val="tx2"/>
                </a:solidFill>
              </a:rPr>
              <a:t>Data</a:t>
            </a:r>
            <a:endParaRPr lang="en-GB" dirty="0">
              <a:solidFill>
                <a:schemeClr val="tx2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4860032" y="1929775"/>
            <a:ext cx="11578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solidFill>
                  <a:schemeClr val="tx2"/>
                </a:solidFill>
              </a:rPr>
              <a:t>Analytic report</a:t>
            </a:r>
            <a:endParaRPr lang="en-GB" dirty="0">
              <a:solidFill>
                <a:schemeClr val="tx2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4572000" y="3899832"/>
            <a:ext cx="11578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solidFill>
                  <a:schemeClr val="tx2"/>
                </a:solidFill>
              </a:rPr>
              <a:t>Fund</a:t>
            </a:r>
            <a:endParaRPr lang="en-GB" dirty="0">
              <a:solidFill>
                <a:schemeClr val="tx2"/>
              </a:solidFill>
            </a:endParaRPr>
          </a:p>
        </p:txBody>
      </p:sp>
      <p:sp>
        <p:nvSpPr>
          <p:cNvPr id="2064" name="Rectangle 2063"/>
          <p:cNvSpPr/>
          <p:nvPr/>
        </p:nvSpPr>
        <p:spPr bwMode="auto">
          <a:xfrm>
            <a:off x="683568" y="2787774"/>
            <a:ext cx="7097911" cy="1148366"/>
          </a:xfrm>
          <a:prstGeom prst="rect">
            <a:avLst/>
          </a:prstGeom>
          <a:noFill/>
          <a:ln>
            <a:solidFill>
              <a:srgbClr val="00B050"/>
            </a:solidFill>
            <a:prstDash val="sysDash"/>
          </a:ln>
          <a:ex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0" tIns="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5292080" y="731480"/>
            <a:ext cx="11578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solidFill>
                  <a:schemeClr val="tx2"/>
                </a:solidFill>
              </a:rPr>
              <a:t>Action</a:t>
            </a:r>
            <a:endParaRPr lang="en-GB" dirty="0">
              <a:solidFill>
                <a:schemeClr val="tx2"/>
              </a:solidFill>
            </a:endParaRPr>
          </a:p>
        </p:txBody>
      </p:sp>
      <p:pic>
        <p:nvPicPr>
          <p:cNvPr id="30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069" y="3791818"/>
            <a:ext cx="1080000" cy="8313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TextBox 30"/>
          <p:cNvSpPr txBox="1"/>
          <p:nvPr/>
        </p:nvSpPr>
        <p:spPr>
          <a:xfrm>
            <a:off x="2195736" y="4299942"/>
            <a:ext cx="2196244" cy="40011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rgbClr val="FF0000"/>
                </a:solidFill>
              </a:rPr>
              <a:t>new data access!</a:t>
            </a:r>
            <a:endParaRPr lang="en-GB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5130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Complex relations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fld id="{90F77E14-A51F-4CB0-89A7-AE270396E3B0}" type="slidenum">
              <a:rPr lang="en-US" altLang="en-US" smtClean="0"/>
              <a:pPr algn="ctr">
                <a:defRPr/>
              </a:pPr>
              <a:t>17</a:t>
            </a:fld>
            <a:endParaRPr lang="en-US" altLang="en-US"/>
          </a:p>
        </p:txBody>
      </p:sp>
      <p:sp>
        <p:nvSpPr>
          <p:cNvPr id="3" name="Oval 2"/>
          <p:cNvSpPr/>
          <p:nvPr/>
        </p:nvSpPr>
        <p:spPr bwMode="auto">
          <a:xfrm>
            <a:off x="971600" y="2862040"/>
            <a:ext cx="2016224" cy="932037"/>
          </a:xfrm>
          <a:prstGeom prst="ellipse">
            <a:avLst/>
          </a:prstGeom>
          <a:ln/>
          <a:extLst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0" tIns="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Alexsandre Kogan</a:t>
            </a:r>
          </a:p>
        </p:txBody>
      </p:sp>
      <p:sp>
        <p:nvSpPr>
          <p:cNvPr id="7" name="Oval 6"/>
          <p:cNvSpPr/>
          <p:nvPr/>
        </p:nvSpPr>
        <p:spPr bwMode="auto">
          <a:xfrm>
            <a:off x="3347864" y="2859782"/>
            <a:ext cx="1800200" cy="932037"/>
          </a:xfrm>
          <a:prstGeom prst="ellipse">
            <a:avLst/>
          </a:prstGeom>
          <a:ln/>
          <a:extLst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0" tIns="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Alexander Nix</a:t>
            </a:r>
          </a:p>
        </p:txBody>
      </p:sp>
      <p:sp>
        <p:nvSpPr>
          <p:cNvPr id="8" name="Oval 7"/>
          <p:cNvSpPr/>
          <p:nvPr/>
        </p:nvSpPr>
        <p:spPr bwMode="auto">
          <a:xfrm>
            <a:off x="5508104" y="2859781"/>
            <a:ext cx="1800200" cy="932037"/>
          </a:xfrm>
          <a:prstGeom prst="ellipse">
            <a:avLst/>
          </a:prstGeom>
          <a:ln/>
          <a:extLst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0" tIns="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Steve Bannon</a:t>
            </a:r>
          </a:p>
        </p:txBody>
      </p:sp>
      <p:sp>
        <p:nvSpPr>
          <p:cNvPr id="9" name="Oval 8"/>
          <p:cNvSpPr/>
          <p:nvPr/>
        </p:nvSpPr>
        <p:spPr bwMode="auto">
          <a:xfrm>
            <a:off x="539552" y="844156"/>
            <a:ext cx="1800200" cy="499245"/>
          </a:xfrm>
          <a:prstGeom prst="ellipse">
            <a:avLst/>
          </a:prstGeom>
          <a:ln/>
          <a:extLst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0" tIns="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Facebook</a:t>
            </a:r>
          </a:p>
        </p:txBody>
      </p:sp>
      <p:sp>
        <p:nvSpPr>
          <p:cNvPr id="4" name="Rounded Rectangle 3"/>
          <p:cNvSpPr/>
          <p:nvPr/>
        </p:nvSpPr>
        <p:spPr bwMode="auto">
          <a:xfrm>
            <a:off x="755576" y="1776863"/>
            <a:ext cx="1620180" cy="733322"/>
          </a:xfrm>
          <a:prstGeom prst="roundRect">
            <a:avLst/>
          </a:prstGeom>
          <a:ln/>
          <a:extLst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0" tIns="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“This</a:t>
            </a:r>
            <a:r>
              <a:rPr kumimoji="0" lang="en-GB" sz="20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 is my digital life”</a:t>
            </a:r>
            <a:endParaRPr kumimoji="0" lang="en-GB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Oval 10"/>
          <p:cNvSpPr/>
          <p:nvPr/>
        </p:nvSpPr>
        <p:spPr bwMode="auto">
          <a:xfrm>
            <a:off x="5436096" y="4083917"/>
            <a:ext cx="2520280" cy="932037"/>
          </a:xfrm>
          <a:prstGeom prst="ellipse">
            <a:avLst/>
          </a:prstGeom>
          <a:ln/>
          <a:extLst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0" tIns="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Rebekah and Robert Mercer</a:t>
            </a:r>
          </a:p>
        </p:txBody>
      </p:sp>
      <p:sp>
        <p:nvSpPr>
          <p:cNvPr id="12" name="Oval 11"/>
          <p:cNvSpPr/>
          <p:nvPr/>
        </p:nvSpPr>
        <p:spPr bwMode="auto">
          <a:xfrm>
            <a:off x="7020272" y="1029409"/>
            <a:ext cx="1800200" cy="932037"/>
          </a:xfrm>
          <a:prstGeom prst="ellipse">
            <a:avLst/>
          </a:prstGeom>
          <a:ln/>
          <a:extLst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0" tIns="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Trump Campaign</a:t>
            </a:r>
          </a:p>
        </p:txBody>
      </p:sp>
      <p:sp>
        <p:nvSpPr>
          <p:cNvPr id="13" name="Oval 12"/>
          <p:cNvSpPr/>
          <p:nvPr/>
        </p:nvSpPr>
        <p:spPr bwMode="auto">
          <a:xfrm>
            <a:off x="3635896" y="844156"/>
            <a:ext cx="1800200" cy="932037"/>
          </a:xfrm>
          <a:prstGeom prst="ellipse">
            <a:avLst/>
          </a:prstGeom>
          <a:ln/>
          <a:extLst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0" tIns="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Facebook users</a:t>
            </a:r>
          </a:p>
        </p:txBody>
      </p:sp>
      <p:cxnSp>
        <p:nvCxnSpPr>
          <p:cNvPr id="14" name="Straight Arrow Connector 13"/>
          <p:cNvCxnSpPr/>
          <p:nvPr/>
        </p:nvCxnSpPr>
        <p:spPr bwMode="auto">
          <a:xfrm flipH="1" flipV="1">
            <a:off x="2519772" y="1093778"/>
            <a:ext cx="1044116" cy="37812"/>
          </a:xfrm>
          <a:prstGeom prst="straightConnector1">
            <a:avLst/>
          </a:prstGeom>
          <a:ln>
            <a:tailEnd type="arrow"/>
          </a:ln>
          <a:ex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 bwMode="auto">
          <a:xfrm flipH="1">
            <a:off x="2672172" y="1419622"/>
            <a:ext cx="891716" cy="541824"/>
          </a:xfrm>
          <a:prstGeom prst="straightConnector1">
            <a:avLst/>
          </a:prstGeom>
          <a:ln>
            <a:tailEnd type="arrow"/>
          </a:ln>
          <a:ex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 bwMode="auto">
          <a:xfrm>
            <a:off x="2087724" y="1343401"/>
            <a:ext cx="368424" cy="1588389"/>
          </a:xfrm>
          <a:prstGeom prst="straightConnector1">
            <a:avLst/>
          </a:prstGeom>
          <a:ln>
            <a:tailEnd type="arrow"/>
          </a:ln>
          <a:ex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endCxn id="4" idx="2"/>
          </p:cNvCxnSpPr>
          <p:nvPr/>
        </p:nvCxnSpPr>
        <p:spPr bwMode="auto">
          <a:xfrm flipH="1" flipV="1">
            <a:off x="1565666" y="2510185"/>
            <a:ext cx="54006" cy="349596"/>
          </a:xfrm>
          <a:prstGeom prst="straightConnector1">
            <a:avLst/>
          </a:prstGeom>
          <a:ln>
            <a:tailEnd type="arrow"/>
          </a:ln>
          <a:ex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3" idx="6"/>
            <a:endCxn id="7" idx="2"/>
          </p:cNvCxnSpPr>
          <p:nvPr/>
        </p:nvCxnSpPr>
        <p:spPr bwMode="auto">
          <a:xfrm flipV="1">
            <a:off x="2987824" y="3325801"/>
            <a:ext cx="360040" cy="2258"/>
          </a:xfrm>
          <a:prstGeom prst="straightConnector1">
            <a:avLst/>
          </a:prstGeom>
          <a:ln>
            <a:tailEnd type="arrow"/>
          </a:ln>
          <a:ex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 bwMode="auto">
          <a:xfrm flipV="1">
            <a:off x="5004048" y="1776193"/>
            <a:ext cx="2088232" cy="1299613"/>
          </a:xfrm>
          <a:prstGeom prst="straightConnector1">
            <a:avLst/>
          </a:prstGeom>
          <a:ln>
            <a:tailEnd type="arrow"/>
          </a:ln>
          <a:ex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 bwMode="auto">
          <a:xfrm flipH="1">
            <a:off x="5980348" y="3791818"/>
            <a:ext cx="67816" cy="436116"/>
          </a:xfrm>
          <a:prstGeom prst="straightConnector1">
            <a:avLst/>
          </a:prstGeom>
          <a:ln>
            <a:tailEnd type="arrow"/>
          </a:ln>
          <a:ex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1" idx="1"/>
          </p:cNvCxnSpPr>
          <p:nvPr/>
        </p:nvCxnSpPr>
        <p:spPr bwMode="auto">
          <a:xfrm flipH="1" flipV="1">
            <a:off x="4932040" y="3651870"/>
            <a:ext cx="873142" cy="568541"/>
          </a:xfrm>
          <a:prstGeom prst="straightConnector1">
            <a:avLst/>
          </a:prstGeom>
          <a:ln>
            <a:tailEnd type="arrow"/>
          </a:ln>
          <a:ex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 bwMode="auto">
          <a:xfrm flipV="1">
            <a:off x="6876256" y="1961446"/>
            <a:ext cx="648072" cy="970344"/>
          </a:xfrm>
          <a:prstGeom prst="straightConnector1">
            <a:avLst/>
          </a:prstGeom>
          <a:ln>
            <a:tailEnd type="arrow"/>
          </a:ln>
          <a:ex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 bwMode="auto">
          <a:xfrm flipH="1" flipV="1">
            <a:off x="5724128" y="1310174"/>
            <a:ext cx="1212269" cy="33227"/>
          </a:xfrm>
          <a:prstGeom prst="straightConnector1">
            <a:avLst/>
          </a:prstGeom>
          <a:ln>
            <a:tailEnd type="arrow"/>
          </a:ln>
          <a:ex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063" name="TextBox 2062"/>
          <p:cNvSpPr txBox="1"/>
          <p:nvPr/>
        </p:nvSpPr>
        <p:spPr>
          <a:xfrm>
            <a:off x="2804603" y="3536030"/>
            <a:ext cx="7264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 smtClean="0">
                <a:solidFill>
                  <a:schemeClr val="tx2"/>
                </a:solidFill>
              </a:rPr>
              <a:t>Data</a:t>
            </a:r>
            <a:endParaRPr lang="en-GB" dirty="0">
              <a:solidFill>
                <a:schemeClr val="tx2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4860032" y="1929775"/>
            <a:ext cx="11578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solidFill>
                  <a:schemeClr val="tx2"/>
                </a:solidFill>
              </a:rPr>
              <a:t>Analytic report</a:t>
            </a:r>
            <a:endParaRPr lang="en-GB" dirty="0">
              <a:solidFill>
                <a:schemeClr val="tx2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4572000" y="3899832"/>
            <a:ext cx="11578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solidFill>
                  <a:schemeClr val="tx2"/>
                </a:solidFill>
              </a:rPr>
              <a:t>Fund</a:t>
            </a:r>
            <a:endParaRPr lang="en-GB" dirty="0">
              <a:solidFill>
                <a:schemeClr val="tx2"/>
              </a:solidFill>
            </a:endParaRPr>
          </a:p>
        </p:txBody>
      </p:sp>
      <p:sp>
        <p:nvSpPr>
          <p:cNvPr id="2064" name="Rectangle 2063"/>
          <p:cNvSpPr/>
          <p:nvPr/>
        </p:nvSpPr>
        <p:spPr bwMode="auto">
          <a:xfrm>
            <a:off x="683568" y="2787774"/>
            <a:ext cx="7097911" cy="1148366"/>
          </a:xfrm>
          <a:prstGeom prst="rect">
            <a:avLst/>
          </a:prstGeom>
          <a:noFill/>
          <a:ln>
            <a:solidFill>
              <a:srgbClr val="00B050"/>
            </a:solidFill>
            <a:prstDash val="sysDash"/>
          </a:ln>
          <a:ex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0" tIns="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5292080" y="731480"/>
            <a:ext cx="11578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solidFill>
                  <a:schemeClr val="tx2"/>
                </a:solidFill>
              </a:rPr>
              <a:t>Action</a:t>
            </a:r>
            <a:endParaRPr lang="en-GB" dirty="0">
              <a:solidFill>
                <a:schemeClr val="tx2"/>
              </a:solidFill>
            </a:endParaRPr>
          </a:p>
        </p:txBody>
      </p:sp>
      <p:pic>
        <p:nvPicPr>
          <p:cNvPr id="30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069" y="3791818"/>
            <a:ext cx="1080000" cy="8313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948" y="1704907"/>
            <a:ext cx="1080000" cy="1275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TextBox 32"/>
          <p:cNvSpPr txBox="1"/>
          <p:nvPr/>
        </p:nvSpPr>
        <p:spPr>
          <a:xfrm>
            <a:off x="2843808" y="4076592"/>
            <a:ext cx="2196244" cy="707886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rgbClr val="FF0000"/>
                </a:solidFill>
              </a:rPr>
              <a:t>New data is </a:t>
            </a:r>
          </a:p>
          <a:p>
            <a:r>
              <a:rPr lang="en-GB" dirty="0" smtClean="0">
                <a:solidFill>
                  <a:srgbClr val="FF0000"/>
                </a:solidFill>
              </a:rPr>
              <a:t>New opportunity!</a:t>
            </a:r>
            <a:endParaRPr lang="en-GB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639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Complex relations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fld id="{90F77E14-A51F-4CB0-89A7-AE270396E3B0}" type="slidenum">
              <a:rPr lang="en-US" altLang="en-US" smtClean="0"/>
              <a:pPr algn="ctr">
                <a:defRPr/>
              </a:pPr>
              <a:t>18</a:t>
            </a:fld>
            <a:endParaRPr lang="en-US" altLang="en-US"/>
          </a:p>
        </p:txBody>
      </p:sp>
      <p:sp>
        <p:nvSpPr>
          <p:cNvPr id="3" name="Oval 2"/>
          <p:cNvSpPr/>
          <p:nvPr/>
        </p:nvSpPr>
        <p:spPr bwMode="auto">
          <a:xfrm>
            <a:off x="971600" y="2862040"/>
            <a:ext cx="2016224" cy="932037"/>
          </a:xfrm>
          <a:prstGeom prst="ellipse">
            <a:avLst/>
          </a:prstGeom>
          <a:ln/>
          <a:extLst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0" tIns="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Alexsandre Kogan</a:t>
            </a:r>
          </a:p>
        </p:txBody>
      </p:sp>
      <p:sp>
        <p:nvSpPr>
          <p:cNvPr id="7" name="Oval 6"/>
          <p:cNvSpPr/>
          <p:nvPr/>
        </p:nvSpPr>
        <p:spPr bwMode="auto">
          <a:xfrm>
            <a:off x="3347864" y="2859782"/>
            <a:ext cx="1800200" cy="932037"/>
          </a:xfrm>
          <a:prstGeom prst="ellipse">
            <a:avLst/>
          </a:prstGeom>
          <a:ln/>
          <a:extLst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0" tIns="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Alexander Nix</a:t>
            </a:r>
          </a:p>
        </p:txBody>
      </p:sp>
      <p:sp>
        <p:nvSpPr>
          <p:cNvPr id="8" name="Oval 7"/>
          <p:cNvSpPr/>
          <p:nvPr/>
        </p:nvSpPr>
        <p:spPr bwMode="auto">
          <a:xfrm>
            <a:off x="5508104" y="2859781"/>
            <a:ext cx="1800200" cy="932037"/>
          </a:xfrm>
          <a:prstGeom prst="ellipse">
            <a:avLst/>
          </a:prstGeom>
          <a:ln/>
          <a:extLst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0" tIns="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Steve Bannon</a:t>
            </a:r>
          </a:p>
        </p:txBody>
      </p:sp>
      <p:sp>
        <p:nvSpPr>
          <p:cNvPr id="9" name="Oval 8"/>
          <p:cNvSpPr/>
          <p:nvPr/>
        </p:nvSpPr>
        <p:spPr bwMode="auto">
          <a:xfrm>
            <a:off x="539552" y="844156"/>
            <a:ext cx="1800200" cy="499245"/>
          </a:xfrm>
          <a:prstGeom prst="ellipse">
            <a:avLst/>
          </a:prstGeom>
          <a:ln/>
          <a:extLst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0" tIns="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Facebook</a:t>
            </a:r>
          </a:p>
        </p:txBody>
      </p:sp>
      <p:sp>
        <p:nvSpPr>
          <p:cNvPr id="4" name="Rounded Rectangle 3"/>
          <p:cNvSpPr/>
          <p:nvPr/>
        </p:nvSpPr>
        <p:spPr bwMode="auto">
          <a:xfrm>
            <a:off x="755576" y="1776863"/>
            <a:ext cx="1620180" cy="733322"/>
          </a:xfrm>
          <a:prstGeom prst="roundRect">
            <a:avLst/>
          </a:prstGeom>
          <a:ln/>
          <a:extLst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0" tIns="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“This</a:t>
            </a:r>
            <a:r>
              <a:rPr kumimoji="0" lang="en-GB" sz="20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 is my digital life”</a:t>
            </a:r>
            <a:endParaRPr kumimoji="0" lang="en-GB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Oval 10"/>
          <p:cNvSpPr/>
          <p:nvPr/>
        </p:nvSpPr>
        <p:spPr bwMode="auto">
          <a:xfrm>
            <a:off x="5436096" y="4083917"/>
            <a:ext cx="2520280" cy="932037"/>
          </a:xfrm>
          <a:prstGeom prst="ellipse">
            <a:avLst/>
          </a:prstGeom>
          <a:ln/>
          <a:extLst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0" tIns="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Rebekah and Robert Mercer</a:t>
            </a:r>
          </a:p>
        </p:txBody>
      </p:sp>
      <p:sp>
        <p:nvSpPr>
          <p:cNvPr id="12" name="Oval 11"/>
          <p:cNvSpPr/>
          <p:nvPr/>
        </p:nvSpPr>
        <p:spPr bwMode="auto">
          <a:xfrm>
            <a:off x="7020272" y="1029409"/>
            <a:ext cx="1800200" cy="932037"/>
          </a:xfrm>
          <a:prstGeom prst="ellipse">
            <a:avLst/>
          </a:prstGeom>
          <a:ln/>
          <a:extLst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0" tIns="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Trump Campaign</a:t>
            </a:r>
          </a:p>
        </p:txBody>
      </p:sp>
      <p:sp>
        <p:nvSpPr>
          <p:cNvPr id="13" name="Oval 12"/>
          <p:cNvSpPr/>
          <p:nvPr/>
        </p:nvSpPr>
        <p:spPr bwMode="auto">
          <a:xfrm>
            <a:off x="3635896" y="844156"/>
            <a:ext cx="1800200" cy="932037"/>
          </a:xfrm>
          <a:prstGeom prst="ellipse">
            <a:avLst/>
          </a:prstGeom>
          <a:ln/>
          <a:extLst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0" tIns="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Facebook users</a:t>
            </a:r>
          </a:p>
        </p:txBody>
      </p:sp>
      <p:cxnSp>
        <p:nvCxnSpPr>
          <p:cNvPr id="14" name="Straight Arrow Connector 13"/>
          <p:cNvCxnSpPr/>
          <p:nvPr/>
        </p:nvCxnSpPr>
        <p:spPr bwMode="auto">
          <a:xfrm flipH="1" flipV="1">
            <a:off x="2519772" y="1093778"/>
            <a:ext cx="1044116" cy="37812"/>
          </a:xfrm>
          <a:prstGeom prst="straightConnector1">
            <a:avLst/>
          </a:prstGeom>
          <a:ln>
            <a:tailEnd type="arrow"/>
          </a:ln>
          <a:ex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 bwMode="auto">
          <a:xfrm flipH="1">
            <a:off x="2672172" y="1419622"/>
            <a:ext cx="891716" cy="541824"/>
          </a:xfrm>
          <a:prstGeom prst="straightConnector1">
            <a:avLst/>
          </a:prstGeom>
          <a:ln>
            <a:tailEnd type="arrow"/>
          </a:ln>
          <a:ex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 bwMode="auto">
          <a:xfrm>
            <a:off x="2087724" y="1343401"/>
            <a:ext cx="368424" cy="1588389"/>
          </a:xfrm>
          <a:prstGeom prst="straightConnector1">
            <a:avLst/>
          </a:prstGeom>
          <a:ln>
            <a:tailEnd type="arrow"/>
          </a:ln>
          <a:ex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endCxn id="4" idx="2"/>
          </p:cNvCxnSpPr>
          <p:nvPr/>
        </p:nvCxnSpPr>
        <p:spPr bwMode="auto">
          <a:xfrm flipH="1" flipV="1">
            <a:off x="1565666" y="2510185"/>
            <a:ext cx="54006" cy="349596"/>
          </a:xfrm>
          <a:prstGeom prst="straightConnector1">
            <a:avLst/>
          </a:prstGeom>
          <a:ln>
            <a:tailEnd type="arrow"/>
          </a:ln>
          <a:ex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3" idx="6"/>
            <a:endCxn id="7" idx="2"/>
          </p:cNvCxnSpPr>
          <p:nvPr/>
        </p:nvCxnSpPr>
        <p:spPr bwMode="auto">
          <a:xfrm flipV="1">
            <a:off x="2987824" y="3325801"/>
            <a:ext cx="360040" cy="2258"/>
          </a:xfrm>
          <a:prstGeom prst="straightConnector1">
            <a:avLst/>
          </a:prstGeom>
          <a:ln>
            <a:tailEnd type="arrow"/>
          </a:ln>
          <a:ex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 bwMode="auto">
          <a:xfrm flipV="1">
            <a:off x="5004048" y="1776193"/>
            <a:ext cx="2088232" cy="1299613"/>
          </a:xfrm>
          <a:prstGeom prst="straightConnector1">
            <a:avLst/>
          </a:prstGeom>
          <a:ln>
            <a:tailEnd type="arrow"/>
          </a:ln>
          <a:ex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 bwMode="auto">
          <a:xfrm flipH="1">
            <a:off x="5980348" y="3791818"/>
            <a:ext cx="67816" cy="436116"/>
          </a:xfrm>
          <a:prstGeom prst="straightConnector1">
            <a:avLst/>
          </a:prstGeom>
          <a:ln>
            <a:tailEnd type="arrow"/>
          </a:ln>
          <a:ex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1" idx="1"/>
          </p:cNvCxnSpPr>
          <p:nvPr/>
        </p:nvCxnSpPr>
        <p:spPr bwMode="auto">
          <a:xfrm flipH="1" flipV="1">
            <a:off x="4932040" y="3651870"/>
            <a:ext cx="873142" cy="568541"/>
          </a:xfrm>
          <a:prstGeom prst="straightConnector1">
            <a:avLst/>
          </a:prstGeom>
          <a:ln>
            <a:tailEnd type="arrow"/>
          </a:ln>
          <a:ex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 bwMode="auto">
          <a:xfrm flipV="1">
            <a:off x="6876256" y="1961446"/>
            <a:ext cx="648072" cy="970344"/>
          </a:xfrm>
          <a:prstGeom prst="straightConnector1">
            <a:avLst/>
          </a:prstGeom>
          <a:ln>
            <a:tailEnd type="arrow"/>
          </a:ln>
          <a:ex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 bwMode="auto">
          <a:xfrm flipH="1" flipV="1">
            <a:off x="5724128" y="1310174"/>
            <a:ext cx="1212269" cy="33227"/>
          </a:xfrm>
          <a:prstGeom prst="straightConnector1">
            <a:avLst/>
          </a:prstGeom>
          <a:ln>
            <a:tailEnd type="arrow"/>
          </a:ln>
          <a:ex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063" name="TextBox 2062"/>
          <p:cNvSpPr txBox="1"/>
          <p:nvPr/>
        </p:nvSpPr>
        <p:spPr>
          <a:xfrm>
            <a:off x="2804603" y="3536030"/>
            <a:ext cx="7264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 smtClean="0">
                <a:solidFill>
                  <a:schemeClr val="tx2"/>
                </a:solidFill>
              </a:rPr>
              <a:t>Data</a:t>
            </a:r>
            <a:endParaRPr lang="en-GB" dirty="0">
              <a:solidFill>
                <a:schemeClr val="tx2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4860032" y="1929775"/>
            <a:ext cx="11578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solidFill>
                  <a:schemeClr val="tx2"/>
                </a:solidFill>
              </a:rPr>
              <a:t>Analytic report</a:t>
            </a:r>
            <a:endParaRPr lang="en-GB" dirty="0">
              <a:solidFill>
                <a:schemeClr val="tx2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4572000" y="3899832"/>
            <a:ext cx="11578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solidFill>
                  <a:schemeClr val="tx2"/>
                </a:solidFill>
              </a:rPr>
              <a:t>Fund</a:t>
            </a:r>
            <a:endParaRPr lang="en-GB" dirty="0">
              <a:solidFill>
                <a:schemeClr val="tx2"/>
              </a:solidFill>
            </a:endParaRPr>
          </a:p>
        </p:txBody>
      </p:sp>
      <p:sp>
        <p:nvSpPr>
          <p:cNvPr id="2064" name="Rectangle 2063"/>
          <p:cNvSpPr/>
          <p:nvPr/>
        </p:nvSpPr>
        <p:spPr bwMode="auto">
          <a:xfrm>
            <a:off x="683568" y="2787774"/>
            <a:ext cx="7097911" cy="1148366"/>
          </a:xfrm>
          <a:prstGeom prst="rect">
            <a:avLst/>
          </a:prstGeom>
          <a:noFill/>
          <a:ln>
            <a:solidFill>
              <a:srgbClr val="00B050"/>
            </a:solidFill>
            <a:prstDash val="sysDash"/>
          </a:ln>
          <a:ex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0" tIns="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5292080" y="731480"/>
            <a:ext cx="11578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solidFill>
                  <a:schemeClr val="tx2"/>
                </a:solidFill>
              </a:rPr>
              <a:t>Action</a:t>
            </a:r>
            <a:endParaRPr lang="en-GB" dirty="0">
              <a:solidFill>
                <a:schemeClr val="tx2"/>
              </a:solidFill>
            </a:endParaRPr>
          </a:p>
        </p:txBody>
      </p:sp>
      <p:pic>
        <p:nvPicPr>
          <p:cNvPr id="30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069" y="3791818"/>
            <a:ext cx="1080000" cy="8313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948" y="1704907"/>
            <a:ext cx="1080000" cy="1275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288" y="2668901"/>
            <a:ext cx="1080000" cy="9829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Box 35"/>
          <p:cNvSpPr txBox="1"/>
          <p:nvPr/>
        </p:nvSpPr>
        <p:spPr>
          <a:xfrm>
            <a:off x="6012160" y="3579862"/>
            <a:ext cx="3095699" cy="707886"/>
          </a:xfrm>
          <a:prstGeom prst="rect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rgbClr val="FF0000"/>
                </a:solidFill>
              </a:rPr>
              <a:t>I know how to materialize opportunities!</a:t>
            </a:r>
            <a:endParaRPr lang="en-GB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9700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Complex relations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fld id="{90F77E14-A51F-4CB0-89A7-AE270396E3B0}" type="slidenum">
              <a:rPr lang="en-US" altLang="en-US" smtClean="0"/>
              <a:pPr algn="ctr">
                <a:defRPr/>
              </a:pPr>
              <a:t>19</a:t>
            </a:fld>
            <a:endParaRPr lang="en-US" altLang="en-US"/>
          </a:p>
        </p:txBody>
      </p:sp>
      <p:sp>
        <p:nvSpPr>
          <p:cNvPr id="3" name="Oval 2"/>
          <p:cNvSpPr/>
          <p:nvPr/>
        </p:nvSpPr>
        <p:spPr bwMode="auto">
          <a:xfrm>
            <a:off x="971600" y="2862040"/>
            <a:ext cx="2016224" cy="932037"/>
          </a:xfrm>
          <a:prstGeom prst="ellipse">
            <a:avLst/>
          </a:prstGeom>
          <a:ln/>
          <a:extLst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0" tIns="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Alexsandre Kogan</a:t>
            </a:r>
          </a:p>
        </p:txBody>
      </p:sp>
      <p:sp>
        <p:nvSpPr>
          <p:cNvPr id="7" name="Oval 6"/>
          <p:cNvSpPr/>
          <p:nvPr/>
        </p:nvSpPr>
        <p:spPr bwMode="auto">
          <a:xfrm>
            <a:off x="3347864" y="2859782"/>
            <a:ext cx="1800200" cy="932037"/>
          </a:xfrm>
          <a:prstGeom prst="ellipse">
            <a:avLst/>
          </a:prstGeom>
          <a:ln/>
          <a:extLst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0" tIns="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Alexander Nix</a:t>
            </a:r>
          </a:p>
        </p:txBody>
      </p:sp>
      <p:sp>
        <p:nvSpPr>
          <p:cNvPr id="8" name="Oval 7"/>
          <p:cNvSpPr/>
          <p:nvPr/>
        </p:nvSpPr>
        <p:spPr bwMode="auto">
          <a:xfrm>
            <a:off x="5508104" y="2859781"/>
            <a:ext cx="1800200" cy="932037"/>
          </a:xfrm>
          <a:prstGeom prst="ellipse">
            <a:avLst/>
          </a:prstGeom>
          <a:ln/>
          <a:extLst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0" tIns="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Steve Bannon</a:t>
            </a:r>
          </a:p>
        </p:txBody>
      </p:sp>
      <p:sp>
        <p:nvSpPr>
          <p:cNvPr id="9" name="Oval 8"/>
          <p:cNvSpPr/>
          <p:nvPr/>
        </p:nvSpPr>
        <p:spPr bwMode="auto">
          <a:xfrm>
            <a:off x="539552" y="844156"/>
            <a:ext cx="1800200" cy="499245"/>
          </a:xfrm>
          <a:prstGeom prst="ellipse">
            <a:avLst/>
          </a:prstGeom>
          <a:ln/>
          <a:extLst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0" tIns="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Facebook</a:t>
            </a:r>
          </a:p>
        </p:txBody>
      </p:sp>
      <p:sp>
        <p:nvSpPr>
          <p:cNvPr id="4" name="Rounded Rectangle 3"/>
          <p:cNvSpPr/>
          <p:nvPr/>
        </p:nvSpPr>
        <p:spPr bwMode="auto">
          <a:xfrm>
            <a:off x="755576" y="1776863"/>
            <a:ext cx="1620180" cy="733322"/>
          </a:xfrm>
          <a:prstGeom prst="roundRect">
            <a:avLst/>
          </a:prstGeom>
          <a:ln/>
          <a:extLst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0" tIns="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“This</a:t>
            </a:r>
            <a:r>
              <a:rPr kumimoji="0" lang="en-GB" sz="20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 is my digital life”</a:t>
            </a:r>
            <a:endParaRPr kumimoji="0" lang="en-GB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Oval 10"/>
          <p:cNvSpPr/>
          <p:nvPr/>
        </p:nvSpPr>
        <p:spPr bwMode="auto">
          <a:xfrm>
            <a:off x="5436096" y="4083917"/>
            <a:ext cx="2520280" cy="932037"/>
          </a:xfrm>
          <a:prstGeom prst="ellipse">
            <a:avLst/>
          </a:prstGeom>
          <a:ln/>
          <a:extLst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0" tIns="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Rebekah and Robert Mercer</a:t>
            </a:r>
          </a:p>
        </p:txBody>
      </p:sp>
      <p:sp>
        <p:nvSpPr>
          <p:cNvPr id="12" name="Oval 11"/>
          <p:cNvSpPr/>
          <p:nvPr/>
        </p:nvSpPr>
        <p:spPr bwMode="auto">
          <a:xfrm>
            <a:off x="7020272" y="1029409"/>
            <a:ext cx="1800200" cy="932037"/>
          </a:xfrm>
          <a:prstGeom prst="ellipse">
            <a:avLst/>
          </a:prstGeom>
          <a:ln/>
          <a:extLst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0" tIns="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Trump Campaign</a:t>
            </a:r>
          </a:p>
        </p:txBody>
      </p:sp>
      <p:sp>
        <p:nvSpPr>
          <p:cNvPr id="13" name="Oval 12"/>
          <p:cNvSpPr/>
          <p:nvPr/>
        </p:nvSpPr>
        <p:spPr bwMode="auto">
          <a:xfrm>
            <a:off x="3635896" y="844156"/>
            <a:ext cx="1800200" cy="932037"/>
          </a:xfrm>
          <a:prstGeom prst="ellipse">
            <a:avLst/>
          </a:prstGeom>
          <a:ln/>
          <a:extLst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0" tIns="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Facebook users</a:t>
            </a:r>
          </a:p>
        </p:txBody>
      </p:sp>
      <p:cxnSp>
        <p:nvCxnSpPr>
          <p:cNvPr id="14" name="Straight Arrow Connector 13"/>
          <p:cNvCxnSpPr/>
          <p:nvPr/>
        </p:nvCxnSpPr>
        <p:spPr bwMode="auto">
          <a:xfrm flipH="1" flipV="1">
            <a:off x="2519772" y="1093778"/>
            <a:ext cx="1044116" cy="37812"/>
          </a:xfrm>
          <a:prstGeom prst="straightConnector1">
            <a:avLst/>
          </a:prstGeom>
          <a:ln>
            <a:tailEnd type="arrow"/>
          </a:ln>
          <a:ex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 bwMode="auto">
          <a:xfrm flipH="1">
            <a:off x="2672172" y="1419622"/>
            <a:ext cx="891716" cy="541824"/>
          </a:xfrm>
          <a:prstGeom prst="straightConnector1">
            <a:avLst/>
          </a:prstGeom>
          <a:ln>
            <a:tailEnd type="arrow"/>
          </a:ln>
          <a:ex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 bwMode="auto">
          <a:xfrm>
            <a:off x="2087724" y="1343401"/>
            <a:ext cx="368424" cy="1588389"/>
          </a:xfrm>
          <a:prstGeom prst="straightConnector1">
            <a:avLst/>
          </a:prstGeom>
          <a:ln>
            <a:tailEnd type="arrow"/>
          </a:ln>
          <a:ex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endCxn id="4" idx="2"/>
          </p:cNvCxnSpPr>
          <p:nvPr/>
        </p:nvCxnSpPr>
        <p:spPr bwMode="auto">
          <a:xfrm flipH="1" flipV="1">
            <a:off x="1565666" y="2510185"/>
            <a:ext cx="54006" cy="349596"/>
          </a:xfrm>
          <a:prstGeom prst="straightConnector1">
            <a:avLst/>
          </a:prstGeom>
          <a:ln>
            <a:tailEnd type="arrow"/>
          </a:ln>
          <a:ex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3" idx="6"/>
            <a:endCxn id="7" idx="2"/>
          </p:cNvCxnSpPr>
          <p:nvPr/>
        </p:nvCxnSpPr>
        <p:spPr bwMode="auto">
          <a:xfrm flipV="1">
            <a:off x="2987824" y="3325801"/>
            <a:ext cx="360040" cy="2258"/>
          </a:xfrm>
          <a:prstGeom prst="straightConnector1">
            <a:avLst/>
          </a:prstGeom>
          <a:ln>
            <a:tailEnd type="arrow"/>
          </a:ln>
          <a:ex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 bwMode="auto">
          <a:xfrm flipV="1">
            <a:off x="5004048" y="1776193"/>
            <a:ext cx="2088232" cy="1299613"/>
          </a:xfrm>
          <a:prstGeom prst="straightConnector1">
            <a:avLst/>
          </a:prstGeom>
          <a:ln>
            <a:tailEnd type="arrow"/>
          </a:ln>
          <a:ex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 bwMode="auto">
          <a:xfrm flipH="1">
            <a:off x="5980348" y="3791818"/>
            <a:ext cx="67816" cy="436116"/>
          </a:xfrm>
          <a:prstGeom prst="straightConnector1">
            <a:avLst/>
          </a:prstGeom>
          <a:ln>
            <a:tailEnd type="arrow"/>
          </a:ln>
          <a:ex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1" idx="1"/>
          </p:cNvCxnSpPr>
          <p:nvPr/>
        </p:nvCxnSpPr>
        <p:spPr bwMode="auto">
          <a:xfrm flipH="1" flipV="1">
            <a:off x="4932040" y="3651870"/>
            <a:ext cx="873142" cy="568541"/>
          </a:xfrm>
          <a:prstGeom prst="straightConnector1">
            <a:avLst/>
          </a:prstGeom>
          <a:ln>
            <a:tailEnd type="arrow"/>
          </a:ln>
          <a:ex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 bwMode="auto">
          <a:xfrm flipV="1">
            <a:off x="6876256" y="1961446"/>
            <a:ext cx="648072" cy="970344"/>
          </a:xfrm>
          <a:prstGeom prst="straightConnector1">
            <a:avLst/>
          </a:prstGeom>
          <a:ln>
            <a:tailEnd type="arrow"/>
          </a:ln>
          <a:ex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 bwMode="auto">
          <a:xfrm flipH="1" flipV="1">
            <a:off x="5724128" y="1310174"/>
            <a:ext cx="1212269" cy="33227"/>
          </a:xfrm>
          <a:prstGeom prst="straightConnector1">
            <a:avLst/>
          </a:prstGeom>
          <a:ln>
            <a:tailEnd type="arrow"/>
          </a:ln>
          <a:ex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063" name="TextBox 2062"/>
          <p:cNvSpPr txBox="1"/>
          <p:nvPr/>
        </p:nvSpPr>
        <p:spPr>
          <a:xfrm>
            <a:off x="2804603" y="3536030"/>
            <a:ext cx="7264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 smtClean="0">
                <a:solidFill>
                  <a:schemeClr val="tx2"/>
                </a:solidFill>
              </a:rPr>
              <a:t>Data</a:t>
            </a:r>
            <a:endParaRPr lang="en-GB" dirty="0">
              <a:solidFill>
                <a:schemeClr val="tx2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4860032" y="1929775"/>
            <a:ext cx="11578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solidFill>
                  <a:schemeClr val="tx2"/>
                </a:solidFill>
              </a:rPr>
              <a:t>Analytic report</a:t>
            </a:r>
            <a:endParaRPr lang="en-GB" dirty="0">
              <a:solidFill>
                <a:schemeClr val="tx2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4572000" y="3899832"/>
            <a:ext cx="11578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solidFill>
                  <a:schemeClr val="tx2"/>
                </a:solidFill>
              </a:rPr>
              <a:t>Fund</a:t>
            </a:r>
            <a:endParaRPr lang="en-GB" dirty="0">
              <a:solidFill>
                <a:schemeClr val="tx2"/>
              </a:solidFill>
            </a:endParaRPr>
          </a:p>
        </p:txBody>
      </p:sp>
      <p:sp>
        <p:nvSpPr>
          <p:cNvPr id="2064" name="Rectangle 2063"/>
          <p:cNvSpPr/>
          <p:nvPr/>
        </p:nvSpPr>
        <p:spPr bwMode="auto">
          <a:xfrm>
            <a:off x="683568" y="2787774"/>
            <a:ext cx="7097911" cy="1148366"/>
          </a:xfrm>
          <a:prstGeom prst="rect">
            <a:avLst/>
          </a:prstGeom>
          <a:noFill/>
          <a:ln>
            <a:solidFill>
              <a:srgbClr val="00B050"/>
            </a:solidFill>
            <a:prstDash val="sysDash"/>
          </a:ln>
          <a:ex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0" tIns="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5292080" y="731480"/>
            <a:ext cx="11578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solidFill>
                  <a:schemeClr val="tx2"/>
                </a:solidFill>
              </a:rPr>
              <a:t>Action</a:t>
            </a:r>
            <a:endParaRPr lang="en-GB" dirty="0">
              <a:solidFill>
                <a:schemeClr val="tx2"/>
              </a:solidFill>
            </a:endParaRPr>
          </a:p>
        </p:txBody>
      </p:sp>
      <p:pic>
        <p:nvPicPr>
          <p:cNvPr id="30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069" y="3791818"/>
            <a:ext cx="1080000" cy="8313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948" y="1704907"/>
            <a:ext cx="1080000" cy="1275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288" y="2668901"/>
            <a:ext cx="1080000" cy="9829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9788" y="717743"/>
            <a:ext cx="1080000" cy="7437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03" y="1024173"/>
            <a:ext cx="803323" cy="10271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" name="TextBox 39"/>
          <p:cNvSpPr txBox="1"/>
          <p:nvPr/>
        </p:nvSpPr>
        <p:spPr>
          <a:xfrm>
            <a:off x="6557919" y="406008"/>
            <a:ext cx="14401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rgbClr val="FF0000"/>
                </a:solidFill>
              </a:rPr>
              <a:t>Thank you!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33670" y="531425"/>
            <a:ext cx="14401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rgbClr val="FF0000"/>
                </a:solidFill>
              </a:rPr>
              <a:t>Sorry…</a:t>
            </a:r>
            <a:endParaRPr lang="en-GB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8609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t"/>
            <a:r>
              <a:rPr lang="en-GB" dirty="0" smtClean="0"/>
              <a:t>Distinct Research Fields in AI/ Data Science</a:t>
            </a:r>
            <a:r>
              <a:rPr lang="en-GB" dirty="0"/>
              <a:t/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0F77E14-A51F-4CB0-89A7-AE270396E3B0}" type="slidenum">
              <a:rPr lang="en-US" altLang="en-US" smtClean="0"/>
              <a:pPr>
                <a:defRPr/>
              </a:pPr>
              <a:t>2</a:t>
            </a:fld>
            <a:endParaRPr lang="en-US" altLang="en-US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0588081"/>
              </p:ext>
            </p:extLst>
          </p:nvPr>
        </p:nvGraphicFramePr>
        <p:xfrm>
          <a:off x="251520" y="987574"/>
          <a:ext cx="8568952" cy="3571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80991"/>
                <a:gridCol w="2295987"/>
                <a:gridCol w="2295987"/>
                <a:gridCol w="2295987"/>
              </a:tblGrid>
              <a:tr h="432048">
                <a:tc>
                  <a:txBody>
                    <a:bodyPr/>
                    <a:lstStyle/>
                    <a:p>
                      <a:r>
                        <a:rPr lang="en-GB" dirty="0" smtClean="0">
                          <a:solidFill>
                            <a:srgbClr val="000000"/>
                          </a:solidFill>
                        </a:rPr>
                        <a:t>Attitude to</a:t>
                      </a:r>
                      <a:r>
                        <a:rPr lang="en-GB" baseline="0" dirty="0" smtClean="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en-GB" dirty="0" smtClean="0">
                          <a:solidFill>
                            <a:srgbClr val="000000"/>
                          </a:solidFill>
                        </a:rPr>
                        <a:t>AI</a:t>
                      </a:r>
                      <a:endParaRPr lang="en-GB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>
                          <a:solidFill>
                            <a:srgbClr val="000000"/>
                          </a:solidFill>
                        </a:rPr>
                        <a:t>AI as a goal</a:t>
                      </a:r>
                      <a:endParaRPr lang="en-GB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>
                          <a:solidFill>
                            <a:srgbClr val="000000"/>
                          </a:solidFill>
                        </a:rPr>
                        <a:t>AI as a tool</a:t>
                      </a:r>
                      <a:endParaRPr lang="en-GB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>
                          <a:solidFill>
                            <a:srgbClr val="000000"/>
                          </a:solidFill>
                        </a:rPr>
                        <a:t>AI as a phenomenon</a:t>
                      </a:r>
                      <a:endParaRPr lang="en-GB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smtClean="0">
                          <a:solidFill>
                            <a:srgbClr val="000000"/>
                          </a:solidFill>
                        </a:rPr>
                        <a:t>Expertise</a:t>
                      </a:r>
                      <a:endParaRPr lang="en-GB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aseline="0" dirty="0" smtClean="0">
                          <a:solidFill>
                            <a:srgbClr val="000000"/>
                          </a:solidFill>
                        </a:rPr>
                        <a:t>C</a:t>
                      </a:r>
                      <a:r>
                        <a:rPr lang="en-GB" dirty="0" smtClean="0">
                          <a:solidFill>
                            <a:srgbClr val="000000"/>
                          </a:solidFill>
                        </a:rPr>
                        <a:t>omputer science</a:t>
                      </a:r>
                      <a:endParaRPr lang="en-GB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aseline="0" dirty="0" smtClean="0">
                          <a:solidFill>
                            <a:srgbClr val="000000"/>
                          </a:solidFill>
                        </a:rPr>
                        <a:t>Statistics</a:t>
                      </a:r>
                      <a:endParaRPr lang="en-GB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aseline="0" dirty="0" smtClean="0">
                          <a:solidFill>
                            <a:srgbClr val="000000"/>
                          </a:solidFill>
                        </a:rPr>
                        <a:t>Social science </a:t>
                      </a:r>
                      <a:endParaRPr lang="en-GB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smtClean="0">
                          <a:solidFill>
                            <a:srgbClr val="000000"/>
                          </a:solidFill>
                        </a:rPr>
                        <a:t>Roles</a:t>
                      </a:r>
                      <a:endParaRPr lang="en-GB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>
                          <a:solidFill>
                            <a:srgbClr val="000000"/>
                          </a:solidFill>
                        </a:rPr>
                        <a:t>Develop AI and machine learning algorithms</a:t>
                      </a:r>
                    </a:p>
                    <a:p>
                      <a:endParaRPr lang="en-GB" dirty="0" smtClean="0">
                        <a:solidFill>
                          <a:srgbClr val="000000"/>
                        </a:solidFill>
                      </a:endParaRPr>
                    </a:p>
                    <a:p>
                      <a:r>
                        <a:rPr lang="en-GB" dirty="0" smtClean="0">
                          <a:solidFill>
                            <a:srgbClr val="000000"/>
                          </a:solidFill>
                        </a:rPr>
                        <a:t>Advance</a:t>
                      </a:r>
                      <a:r>
                        <a:rPr lang="en-GB" baseline="0" dirty="0" smtClean="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en-GB" dirty="0" smtClean="0">
                          <a:solidFill>
                            <a:srgbClr val="000000"/>
                          </a:solidFill>
                        </a:rPr>
                        <a:t>IT technologies</a:t>
                      </a:r>
                      <a:r>
                        <a:rPr lang="en-GB" baseline="0" dirty="0" smtClean="0">
                          <a:solidFill>
                            <a:srgbClr val="000000"/>
                          </a:solidFill>
                        </a:rPr>
                        <a:t> for higher computing power and connectivity</a:t>
                      </a:r>
                      <a:endParaRPr lang="en-GB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>
                          <a:solidFill>
                            <a:srgbClr val="000000"/>
                          </a:solidFill>
                        </a:rPr>
                        <a:t>Use big </a:t>
                      </a:r>
                      <a:r>
                        <a:rPr lang="en-GB" baseline="0" dirty="0" smtClean="0">
                          <a:solidFill>
                            <a:srgbClr val="000000"/>
                          </a:solidFill>
                        </a:rPr>
                        <a:t>data and machine learning techniques to solve research questions</a:t>
                      </a:r>
                    </a:p>
                    <a:p>
                      <a:endParaRPr lang="en-GB" baseline="0" dirty="0" smtClean="0">
                        <a:solidFill>
                          <a:srgbClr val="000000"/>
                        </a:solidFill>
                      </a:endParaRPr>
                    </a:p>
                    <a:p>
                      <a:r>
                        <a:rPr lang="en-GB" dirty="0" smtClean="0">
                          <a:solidFill>
                            <a:srgbClr val="000000"/>
                          </a:solidFill>
                        </a:rPr>
                        <a:t>Add</a:t>
                      </a:r>
                      <a:r>
                        <a:rPr lang="en-GB" baseline="0" dirty="0" smtClean="0">
                          <a:solidFill>
                            <a:srgbClr val="000000"/>
                          </a:solidFill>
                        </a:rPr>
                        <a:t> values/ create insights using data</a:t>
                      </a:r>
                      <a:endParaRPr lang="en-GB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>
                          <a:solidFill>
                            <a:srgbClr val="000000"/>
                          </a:solidFill>
                        </a:rPr>
                        <a:t>Discuss</a:t>
                      </a:r>
                      <a:r>
                        <a:rPr lang="en-GB" baseline="0" dirty="0" smtClean="0">
                          <a:solidFill>
                            <a:srgbClr val="000000"/>
                          </a:solidFill>
                        </a:rPr>
                        <a:t> the impact of AI on the society and organizations</a:t>
                      </a:r>
                    </a:p>
                    <a:p>
                      <a:endParaRPr lang="en-GB" baseline="0" dirty="0" smtClean="0">
                        <a:solidFill>
                          <a:srgbClr val="000000"/>
                        </a:solidFill>
                      </a:endParaRPr>
                    </a:p>
                    <a:p>
                      <a:r>
                        <a:rPr lang="en-GB" baseline="0" dirty="0" smtClean="0">
                          <a:solidFill>
                            <a:srgbClr val="000000"/>
                          </a:solidFill>
                        </a:rPr>
                        <a:t>Understand the potential changes in ethics and policies</a:t>
                      </a:r>
                      <a:endParaRPr lang="en-GB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Oval 2"/>
          <p:cNvSpPr/>
          <p:nvPr/>
        </p:nvSpPr>
        <p:spPr bwMode="auto">
          <a:xfrm>
            <a:off x="3923928" y="843558"/>
            <a:ext cx="2376264" cy="661814"/>
          </a:xfrm>
          <a:prstGeom prst="ellipse">
            <a:avLst/>
          </a:prstGeom>
          <a:noFill/>
          <a:ln>
            <a:solidFill>
              <a:srgbClr val="FF0000"/>
            </a:solidFill>
          </a:ln>
          <a:extLst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0" tIns="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34154" y="4558814"/>
            <a:ext cx="84803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/>
              <a:t>…New technologies around AI, Data Science and Machine Learning</a:t>
            </a:r>
            <a:endParaRPr lang="en-GB" b="1" i="1" dirty="0"/>
          </a:p>
        </p:txBody>
      </p:sp>
    </p:spTree>
    <p:extLst>
      <p:ext uri="{BB962C8B-B14F-4D97-AF65-F5344CB8AC3E}">
        <p14:creationId xmlns:p14="http://schemas.microsoft.com/office/powerpoint/2010/main" val="1090620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Our focus is on Data Science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fld id="{90F77E14-A51F-4CB0-89A7-AE270396E3B0}" type="slidenum">
              <a:rPr lang="en-US" altLang="en-US" smtClean="0"/>
              <a:pPr algn="ctr">
                <a:defRPr/>
              </a:pPr>
              <a:t>20</a:t>
            </a:fld>
            <a:endParaRPr lang="en-US" altLang="en-US"/>
          </a:p>
        </p:txBody>
      </p:sp>
      <p:sp>
        <p:nvSpPr>
          <p:cNvPr id="7" name="Oval 6"/>
          <p:cNvSpPr/>
          <p:nvPr/>
        </p:nvSpPr>
        <p:spPr bwMode="auto">
          <a:xfrm>
            <a:off x="2087724" y="3075806"/>
            <a:ext cx="4284476" cy="499245"/>
          </a:xfrm>
          <a:prstGeom prst="ellipse">
            <a:avLst/>
          </a:prstGeom>
          <a:ln/>
          <a:extLst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0" tIns="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Cambridge Analytica</a:t>
            </a:r>
          </a:p>
        </p:txBody>
      </p:sp>
      <p:sp>
        <p:nvSpPr>
          <p:cNvPr id="9" name="Oval 8"/>
          <p:cNvSpPr/>
          <p:nvPr/>
        </p:nvSpPr>
        <p:spPr bwMode="auto">
          <a:xfrm>
            <a:off x="539552" y="844156"/>
            <a:ext cx="1800200" cy="499245"/>
          </a:xfrm>
          <a:prstGeom prst="ellipse">
            <a:avLst/>
          </a:prstGeom>
          <a:ln/>
          <a:extLst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0" tIns="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Facebook</a:t>
            </a:r>
          </a:p>
        </p:txBody>
      </p:sp>
      <p:sp>
        <p:nvSpPr>
          <p:cNvPr id="4" name="Rounded Rectangle 3"/>
          <p:cNvSpPr/>
          <p:nvPr/>
        </p:nvSpPr>
        <p:spPr bwMode="auto">
          <a:xfrm>
            <a:off x="755576" y="1776863"/>
            <a:ext cx="1620180" cy="733322"/>
          </a:xfrm>
          <a:prstGeom prst="roundRect">
            <a:avLst/>
          </a:prstGeom>
          <a:ln/>
          <a:extLst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0" tIns="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“This</a:t>
            </a:r>
            <a:r>
              <a:rPr kumimoji="0" lang="en-GB" sz="20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 is my digital life”</a:t>
            </a:r>
            <a:endParaRPr kumimoji="0" lang="en-GB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Oval 11"/>
          <p:cNvSpPr/>
          <p:nvPr/>
        </p:nvSpPr>
        <p:spPr bwMode="auto">
          <a:xfrm>
            <a:off x="7020272" y="1029409"/>
            <a:ext cx="1800200" cy="932037"/>
          </a:xfrm>
          <a:prstGeom prst="ellipse">
            <a:avLst/>
          </a:prstGeom>
          <a:ln/>
          <a:extLst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0" tIns="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Trump Campaign</a:t>
            </a:r>
          </a:p>
        </p:txBody>
      </p:sp>
      <p:sp>
        <p:nvSpPr>
          <p:cNvPr id="13" name="Oval 12"/>
          <p:cNvSpPr/>
          <p:nvPr/>
        </p:nvSpPr>
        <p:spPr bwMode="auto">
          <a:xfrm>
            <a:off x="3635896" y="844156"/>
            <a:ext cx="1800200" cy="932037"/>
          </a:xfrm>
          <a:prstGeom prst="ellipse">
            <a:avLst/>
          </a:prstGeom>
          <a:ln/>
          <a:extLst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0" tIns="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Facebook users</a:t>
            </a:r>
          </a:p>
        </p:txBody>
      </p:sp>
      <p:cxnSp>
        <p:nvCxnSpPr>
          <p:cNvPr id="20" name="Straight Arrow Connector 19"/>
          <p:cNvCxnSpPr/>
          <p:nvPr/>
        </p:nvCxnSpPr>
        <p:spPr bwMode="auto">
          <a:xfrm>
            <a:off x="2087724" y="1343401"/>
            <a:ext cx="368424" cy="1588389"/>
          </a:xfrm>
          <a:prstGeom prst="straightConnector1">
            <a:avLst/>
          </a:prstGeom>
          <a:ln>
            <a:tailEnd type="arrow"/>
          </a:ln>
          <a:ex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 bwMode="auto">
          <a:xfrm flipV="1">
            <a:off x="5004048" y="1776193"/>
            <a:ext cx="2088232" cy="1299613"/>
          </a:xfrm>
          <a:prstGeom prst="straightConnector1">
            <a:avLst/>
          </a:prstGeom>
          <a:ln>
            <a:tailEnd type="arrow"/>
          </a:ln>
          <a:ex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 bwMode="auto">
          <a:xfrm flipH="1" flipV="1">
            <a:off x="5724128" y="1310174"/>
            <a:ext cx="1212269" cy="33227"/>
          </a:xfrm>
          <a:prstGeom prst="straightConnector1">
            <a:avLst/>
          </a:prstGeom>
          <a:ln>
            <a:tailEnd type="arrow"/>
          </a:ln>
          <a:ex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062" name="5-Point Star 2061"/>
          <p:cNvSpPr/>
          <p:nvPr/>
        </p:nvSpPr>
        <p:spPr bwMode="auto">
          <a:xfrm>
            <a:off x="6236568" y="806118"/>
            <a:ext cx="459668" cy="504056"/>
          </a:xfrm>
          <a:prstGeom prst="star5">
            <a:avLst/>
          </a:prstGeom>
          <a:solidFill>
            <a:srgbClr val="FF0000"/>
          </a:solidFill>
          <a:ln/>
          <a:extLst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wrap="square" lIns="0" tIns="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2" name="5-Point Star 51"/>
          <p:cNvSpPr/>
          <p:nvPr/>
        </p:nvSpPr>
        <p:spPr bwMode="auto">
          <a:xfrm>
            <a:off x="2389136" y="1885567"/>
            <a:ext cx="459668" cy="504056"/>
          </a:xfrm>
          <a:prstGeom prst="star5">
            <a:avLst/>
          </a:prstGeom>
          <a:solidFill>
            <a:srgbClr val="FF0000"/>
          </a:solidFill>
          <a:ln/>
          <a:extLst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wrap="square" lIns="0" tIns="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3" name="5-Point Star 52"/>
          <p:cNvSpPr/>
          <p:nvPr/>
        </p:nvSpPr>
        <p:spPr bwMode="auto">
          <a:xfrm>
            <a:off x="5912532" y="1707654"/>
            <a:ext cx="459668" cy="504056"/>
          </a:xfrm>
          <a:prstGeom prst="star5">
            <a:avLst/>
          </a:prstGeom>
          <a:solidFill>
            <a:srgbClr val="FF0000"/>
          </a:solidFill>
          <a:ln/>
          <a:extLst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wrap="square" lIns="0" tIns="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063" name="TextBox 2062"/>
          <p:cNvSpPr txBox="1"/>
          <p:nvPr/>
        </p:nvSpPr>
        <p:spPr>
          <a:xfrm>
            <a:off x="2621383" y="2315656"/>
            <a:ext cx="7264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 smtClean="0">
                <a:solidFill>
                  <a:schemeClr val="tx2"/>
                </a:solidFill>
              </a:rPr>
              <a:t>Data</a:t>
            </a:r>
            <a:endParaRPr lang="en-GB" dirty="0">
              <a:solidFill>
                <a:schemeClr val="tx2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4860032" y="1929775"/>
            <a:ext cx="11578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solidFill>
                  <a:schemeClr val="tx2"/>
                </a:solidFill>
              </a:rPr>
              <a:t>Analytic report</a:t>
            </a:r>
            <a:endParaRPr lang="en-GB" dirty="0">
              <a:solidFill>
                <a:schemeClr val="tx2"/>
              </a:solidFill>
            </a:endParaRPr>
          </a:p>
        </p:txBody>
      </p:sp>
      <p:sp>
        <p:nvSpPr>
          <p:cNvPr id="2064" name="Rectangle 2063"/>
          <p:cNvSpPr/>
          <p:nvPr/>
        </p:nvSpPr>
        <p:spPr bwMode="auto">
          <a:xfrm>
            <a:off x="683568" y="2787774"/>
            <a:ext cx="7097911" cy="1148366"/>
          </a:xfrm>
          <a:prstGeom prst="rect">
            <a:avLst/>
          </a:prstGeom>
          <a:noFill/>
          <a:ln>
            <a:solidFill>
              <a:srgbClr val="00B050"/>
            </a:solidFill>
            <a:prstDash val="sysDash"/>
          </a:ln>
          <a:ex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0" tIns="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5292080" y="731480"/>
            <a:ext cx="11578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solidFill>
                  <a:schemeClr val="tx2"/>
                </a:solidFill>
              </a:rPr>
              <a:t>Action</a:t>
            </a:r>
            <a:endParaRPr lang="en-GB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0671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t"/>
            <a:r>
              <a:rPr lang="en-GB" dirty="0" smtClean="0"/>
              <a:t>If this were Entrepreneurship discussion…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0F77E14-A51F-4CB0-89A7-AE270396E3B0}" type="slidenum">
              <a:rPr lang="en-US" altLang="en-US" smtClean="0"/>
              <a:pPr>
                <a:defRPr/>
              </a:pPr>
              <a:t>21</a:t>
            </a:fld>
            <a:endParaRPr lang="en-US" altLang="en-US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4476" y="1085850"/>
            <a:ext cx="6302023" cy="3544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4067944" y="4802902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000" dirty="0"/>
              <a:t>https://www.youtube.com/watch?v=IP0cUBWTgpY</a:t>
            </a:r>
          </a:p>
        </p:txBody>
      </p:sp>
    </p:spTree>
    <p:extLst>
      <p:ext uri="{BB962C8B-B14F-4D97-AF65-F5344CB8AC3E}">
        <p14:creationId xmlns:p14="http://schemas.microsoft.com/office/powerpoint/2010/main" val="2856568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t"/>
            <a:r>
              <a:rPr lang="en-GB" dirty="0"/>
              <a:t>If this </a:t>
            </a:r>
            <a:r>
              <a:rPr lang="en-GB" dirty="0" smtClean="0"/>
              <a:t>were Ethics discussion</a:t>
            </a:r>
            <a:r>
              <a:rPr lang="en-GB" dirty="0"/>
              <a:t>…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0F77E14-A51F-4CB0-89A7-AE270396E3B0}" type="slidenum">
              <a:rPr lang="en-US" altLang="en-US" smtClean="0"/>
              <a:pPr>
                <a:defRPr/>
              </a:pPr>
              <a:t>22</a:t>
            </a:fld>
            <a:endParaRPr lang="en-US" altLang="en-US"/>
          </a:p>
        </p:txBody>
      </p:sp>
      <p:pic>
        <p:nvPicPr>
          <p:cNvPr id="2051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1869" y="1085850"/>
            <a:ext cx="5847237" cy="3544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2411760" y="4802902"/>
            <a:ext cx="581439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/>
              <a:t>https://scrippsmediaethics.blogspot.com/2018/09/remaining-ethical-in-fake-news.html</a:t>
            </a:r>
          </a:p>
        </p:txBody>
      </p:sp>
    </p:spTree>
    <p:extLst>
      <p:ext uri="{BB962C8B-B14F-4D97-AF65-F5344CB8AC3E}">
        <p14:creationId xmlns:p14="http://schemas.microsoft.com/office/powerpoint/2010/main" val="196561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Our focus is on Data Science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0F77E14-A51F-4CB0-89A7-AE270396E3B0}" type="slidenum">
              <a:rPr lang="en-US" altLang="en-US" smtClean="0"/>
              <a:pPr>
                <a:defRPr/>
              </a:pPr>
              <a:t>23</a:t>
            </a:fld>
            <a:endParaRPr lang="en-US" altLang="en-US"/>
          </a:p>
        </p:txBody>
      </p:sp>
      <p:sp>
        <p:nvSpPr>
          <p:cNvPr id="8" name="Chevron 7"/>
          <p:cNvSpPr/>
          <p:nvPr/>
        </p:nvSpPr>
        <p:spPr bwMode="auto">
          <a:xfrm>
            <a:off x="683568" y="1851670"/>
            <a:ext cx="1584176" cy="2520280"/>
          </a:xfrm>
          <a:prstGeom prst="chevron">
            <a:avLst>
              <a:gd name="adj" fmla="val 12739"/>
            </a:avLst>
          </a:prstGeom>
          <a:ln/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Chevron 12"/>
          <p:cNvSpPr/>
          <p:nvPr/>
        </p:nvSpPr>
        <p:spPr bwMode="auto">
          <a:xfrm>
            <a:off x="2195736" y="1850599"/>
            <a:ext cx="1584176" cy="2520280"/>
          </a:xfrm>
          <a:prstGeom prst="chevron">
            <a:avLst>
              <a:gd name="adj" fmla="val 12739"/>
            </a:avLst>
          </a:prstGeom>
          <a:ln/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Chevron 13"/>
          <p:cNvSpPr/>
          <p:nvPr/>
        </p:nvSpPr>
        <p:spPr bwMode="auto">
          <a:xfrm>
            <a:off x="3707904" y="1850599"/>
            <a:ext cx="1584176" cy="2520280"/>
          </a:xfrm>
          <a:prstGeom prst="chevron">
            <a:avLst>
              <a:gd name="adj" fmla="val 12739"/>
            </a:avLst>
          </a:prstGeom>
          <a:ln/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Chevron 14"/>
          <p:cNvSpPr/>
          <p:nvPr/>
        </p:nvSpPr>
        <p:spPr bwMode="auto">
          <a:xfrm>
            <a:off x="5220072" y="1850599"/>
            <a:ext cx="1584176" cy="2520280"/>
          </a:xfrm>
          <a:prstGeom prst="chevron">
            <a:avLst>
              <a:gd name="adj" fmla="val 12739"/>
            </a:avLst>
          </a:prstGeom>
          <a:ln/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" name="Chevron 15"/>
          <p:cNvSpPr/>
          <p:nvPr/>
        </p:nvSpPr>
        <p:spPr bwMode="auto">
          <a:xfrm>
            <a:off x="6732240" y="1850599"/>
            <a:ext cx="1584176" cy="2520280"/>
          </a:xfrm>
          <a:prstGeom prst="chevron">
            <a:avLst>
              <a:gd name="adj" fmla="val 12739"/>
            </a:avLst>
          </a:prstGeom>
          <a:ln/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27584" y="1130519"/>
            <a:ext cx="14401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Access &amp; Collect</a:t>
            </a:r>
            <a:endParaRPr lang="en-GB" dirty="0"/>
          </a:p>
        </p:txBody>
      </p:sp>
      <p:sp>
        <p:nvSpPr>
          <p:cNvPr id="18" name="TextBox 17"/>
          <p:cNvSpPr txBox="1"/>
          <p:nvPr/>
        </p:nvSpPr>
        <p:spPr>
          <a:xfrm>
            <a:off x="2339752" y="1430745"/>
            <a:ext cx="14401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Store</a:t>
            </a:r>
            <a:endParaRPr lang="en-GB" dirty="0"/>
          </a:p>
        </p:txBody>
      </p:sp>
      <p:sp>
        <p:nvSpPr>
          <p:cNvPr id="19" name="TextBox 18"/>
          <p:cNvSpPr txBox="1"/>
          <p:nvPr/>
        </p:nvSpPr>
        <p:spPr>
          <a:xfrm>
            <a:off x="3779912" y="1430745"/>
            <a:ext cx="14401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Process</a:t>
            </a:r>
            <a:endParaRPr lang="en-GB" dirty="0"/>
          </a:p>
        </p:txBody>
      </p:sp>
      <p:sp>
        <p:nvSpPr>
          <p:cNvPr id="20" name="TextBox 19"/>
          <p:cNvSpPr txBox="1"/>
          <p:nvPr/>
        </p:nvSpPr>
        <p:spPr>
          <a:xfrm>
            <a:off x="5292080" y="1430745"/>
            <a:ext cx="14401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Analyse</a:t>
            </a:r>
            <a:endParaRPr lang="en-GB" dirty="0"/>
          </a:p>
        </p:txBody>
      </p:sp>
      <p:sp>
        <p:nvSpPr>
          <p:cNvPr id="21" name="TextBox 20"/>
          <p:cNvSpPr txBox="1"/>
          <p:nvPr/>
        </p:nvSpPr>
        <p:spPr>
          <a:xfrm>
            <a:off x="6804248" y="1423918"/>
            <a:ext cx="14401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Report</a:t>
            </a:r>
            <a:endParaRPr lang="en-GB" dirty="0"/>
          </a:p>
        </p:txBody>
      </p:sp>
      <p:sp>
        <p:nvSpPr>
          <p:cNvPr id="17" name="Rectangle 16"/>
          <p:cNvSpPr/>
          <p:nvPr/>
        </p:nvSpPr>
        <p:spPr>
          <a:xfrm>
            <a:off x="6895573" y="2197967"/>
            <a:ext cx="136815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/>
              <a:t>Visualization and </a:t>
            </a:r>
            <a:r>
              <a:rPr lang="en-GB" sz="1200" dirty="0" smtClean="0"/>
              <a:t>graphic interpretation</a:t>
            </a:r>
          </a:p>
          <a:p>
            <a:endParaRPr lang="en-US" sz="1200" dirty="0" smtClean="0"/>
          </a:p>
          <a:p>
            <a:r>
              <a:rPr lang="en-US" sz="1200" dirty="0" smtClean="0"/>
              <a:t>Robustness check</a:t>
            </a:r>
          </a:p>
          <a:p>
            <a:endParaRPr lang="en-US" sz="1200" dirty="0"/>
          </a:p>
          <a:p>
            <a:r>
              <a:rPr lang="en-US" sz="1200" dirty="0" smtClean="0"/>
              <a:t>Open Science</a:t>
            </a:r>
            <a:endParaRPr lang="en-GB" sz="1200" dirty="0"/>
          </a:p>
        </p:txBody>
      </p:sp>
      <p:sp>
        <p:nvSpPr>
          <p:cNvPr id="23" name="Rectangle 22"/>
          <p:cNvSpPr/>
          <p:nvPr/>
        </p:nvSpPr>
        <p:spPr>
          <a:xfrm>
            <a:off x="5436096" y="2211709"/>
            <a:ext cx="136815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/>
              <a:t>Ridge, lasso, principal components</a:t>
            </a:r>
          </a:p>
          <a:p>
            <a:r>
              <a:rPr lang="en-GB" sz="1200" dirty="0"/>
              <a:t>regression, partial least</a:t>
            </a:r>
          </a:p>
          <a:p>
            <a:r>
              <a:rPr lang="en-GB" sz="1200" dirty="0"/>
              <a:t>squares, regression trees</a:t>
            </a:r>
          </a:p>
          <a:p>
            <a:endParaRPr lang="en-GB" sz="1200" dirty="0" smtClean="0"/>
          </a:p>
          <a:p>
            <a:r>
              <a:rPr lang="en-GB" sz="1200" dirty="0" smtClean="0"/>
              <a:t>Deep learning</a:t>
            </a:r>
          </a:p>
          <a:p>
            <a:r>
              <a:rPr lang="en-US" sz="1200" dirty="0" smtClean="0"/>
              <a:t>…</a:t>
            </a:r>
            <a:endParaRPr lang="en-GB" sz="1200" dirty="0"/>
          </a:p>
        </p:txBody>
      </p:sp>
      <p:sp>
        <p:nvSpPr>
          <p:cNvPr id="24" name="Rectangle 23"/>
          <p:cNvSpPr/>
          <p:nvPr/>
        </p:nvSpPr>
        <p:spPr>
          <a:xfrm>
            <a:off x="899592" y="2211710"/>
            <a:ext cx="1368152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 smtClean="0"/>
              <a:t>Sensors</a:t>
            </a:r>
          </a:p>
          <a:p>
            <a:endParaRPr lang="en-GB" sz="1200" dirty="0"/>
          </a:p>
          <a:p>
            <a:r>
              <a:rPr lang="en-GB" sz="1200" dirty="0" smtClean="0"/>
              <a:t>Web scraping</a:t>
            </a:r>
          </a:p>
          <a:p>
            <a:endParaRPr lang="en-GB" sz="1200" dirty="0"/>
          </a:p>
          <a:p>
            <a:r>
              <a:rPr lang="en-GB" sz="1200" dirty="0" smtClean="0"/>
              <a:t>Web </a:t>
            </a:r>
            <a:r>
              <a:rPr lang="en-GB" sz="1200" dirty="0"/>
              <a:t>traffic and </a:t>
            </a:r>
            <a:r>
              <a:rPr lang="en-GB" sz="1200" dirty="0" smtClean="0"/>
              <a:t>communications monitoring</a:t>
            </a:r>
            <a:endParaRPr lang="en-GB" sz="1200" dirty="0"/>
          </a:p>
        </p:txBody>
      </p:sp>
      <p:sp>
        <p:nvSpPr>
          <p:cNvPr id="25" name="Rectangle 24"/>
          <p:cNvSpPr/>
          <p:nvPr/>
        </p:nvSpPr>
        <p:spPr>
          <a:xfrm>
            <a:off x="2411760" y="2211710"/>
            <a:ext cx="1368152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/>
              <a:t>SQL, NoSQL, Apache Hadoop</a:t>
            </a:r>
          </a:p>
          <a:p>
            <a:endParaRPr lang="en-GB" sz="1200" dirty="0"/>
          </a:p>
          <a:p>
            <a:r>
              <a:rPr lang="en-GB" sz="1200" dirty="0" smtClean="0"/>
              <a:t>Save </a:t>
            </a:r>
            <a:r>
              <a:rPr lang="en-GB" sz="1200" dirty="0"/>
              <a:t>essential information only</a:t>
            </a:r>
          </a:p>
          <a:p>
            <a:r>
              <a:rPr lang="en-GB" sz="1200" dirty="0"/>
              <a:t>and update in real time</a:t>
            </a:r>
          </a:p>
        </p:txBody>
      </p:sp>
      <p:sp>
        <p:nvSpPr>
          <p:cNvPr id="26" name="Rectangle 25"/>
          <p:cNvSpPr/>
          <p:nvPr/>
        </p:nvSpPr>
        <p:spPr>
          <a:xfrm>
            <a:off x="3878855" y="2211709"/>
            <a:ext cx="136815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/>
              <a:t>Text mining tools to transform text</a:t>
            </a:r>
          </a:p>
          <a:p>
            <a:r>
              <a:rPr lang="en-GB" sz="1200" dirty="0"/>
              <a:t>into </a:t>
            </a:r>
            <a:r>
              <a:rPr lang="en-GB" sz="1200" dirty="0" smtClean="0"/>
              <a:t>numbers</a:t>
            </a:r>
          </a:p>
          <a:p>
            <a:endParaRPr lang="en-GB" sz="1200" dirty="0"/>
          </a:p>
          <a:p>
            <a:r>
              <a:rPr lang="en-GB" sz="1200" dirty="0" smtClean="0"/>
              <a:t>Emotion </a:t>
            </a:r>
            <a:r>
              <a:rPr lang="en-GB" sz="1200" dirty="0"/>
              <a:t>recognition</a:t>
            </a:r>
          </a:p>
        </p:txBody>
      </p:sp>
      <p:sp>
        <p:nvSpPr>
          <p:cNvPr id="27" name="5-Point Star 26"/>
          <p:cNvSpPr/>
          <p:nvPr/>
        </p:nvSpPr>
        <p:spPr bwMode="auto">
          <a:xfrm>
            <a:off x="1245822" y="709276"/>
            <a:ext cx="459668" cy="504056"/>
          </a:xfrm>
          <a:prstGeom prst="star5">
            <a:avLst/>
          </a:prstGeom>
          <a:solidFill>
            <a:srgbClr val="FF0000"/>
          </a:solidFill>
          <a:ln/>
          <a:extLst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wrap="square" lIns="0" tIns="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9" name="5-Point Star 28"/>
          <p:cNvSpPr/>
          <p:nvPr/>
        </p:nvSpPr>
        <p:spPr bwMode="auto">
          <a:xfrm>
            <a:off x="5581660" y="771550"/>
            <a:ext cx="459668" cy="504056"/>
          </a:xfrm>
          <a:prstGeom prst="star5">
            <a:avLst/>
          </a:prstGeom>
          <a:solidFill>
            <a:srgbClr val="FF0000"/>
          </a:solidFill>
          <a:ln/>
          <a:extLst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wrap="square" lIns="0" tIns="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1" name="5-Point Star 30"/>
          <p:cNvSpPr/>
          <p:nvPr/>
        </p:nvSpPr>
        <p:spPr bwMode="auto">
          <a:xfrm>
            <a:off x="7956376" y="771550"/>
            <a:ext cx="459668" cy="504056"/>
          </a:xfrm>
          <a:prstGeom prst="star5">
            <a:avLst/>
          </a:prstGeom>
          <a:solidFill>
            <a:srgbClr val="FF0000"/>
          </a:solidFill>
          <a:ln/>
          <a:extLst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wrap="square" lIns="0" tIns="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4654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[Data collect]</a:t>
            </a:r>
            <a:r>
              <a:rPr lang="en-GB" dirty="0"/>
              <a:t> </a:t>
            </a:r>
            <a:r>
              <a:rPr lang="en-GB" dirty="0" smtClean="0"/>
              <a:t>“This </a:t>
            </a:r>
            <a:r>
              <a:rPr lang="en-GB" dirty="0"/>
              <a:t>is my digital </a:t>
            </a:r>
            <a:r>
              <a:rPr lang="en-GB" dirty="0" smtClean="0"/>
              <a:t>life” App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0F77E14-A51F-4CB0-89A7-AE270396E3B0}" type="slidenum">
              <a:rPr lang="en-US" altLang="en-US" smtClean="0"/>
              <a:pPr>
                <a:defRPr/>
              </a:pPr>
              <a:t>24</a:t>
            </a:fld>
            <a:endParaRPr lang="en-US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788024" y="779255"/>
            <a:ext cx="34563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US" dirty="0" smtClean="0"/>
              <a:t>Download the app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dirty="0" smtClean="0"/>
              <a:t>Do your personality test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dirty="0" smtClean="0"/>
              <a:t>And get paid!</a:t>
            </a:r>
            <a:endParaRPr lang="en-GB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731943"/>
            <a:ext cx="4175255" cy="24158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635646"/>
            <a:ext cx="890409" cy="5158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1923678"/>
            <a:ext cx="5778723" cy="3024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02526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[Data collect] “This is my digital life” App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0F77E14-A51F-4CB0-89A7-AE270396E3B0}" type="slidenum">
              <a:rPr lang="en-US" altLang="en-US" smtClean="0"/>
              <a:pPr>
                <a:defRPr/>
              </a:pPr>
              <a:t>25</a:t>
            </a:fld>
            <a:endParaRPr lang="en-US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211960" y="771871"/>
            <a:ext cx="38164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To be paid, login with Facebook</a:t>
            </a:r>
            <a:endParaRPr lang="en-GB" dirty="0"/>
          </a:p>
        </p:txBody>
      </p:sp>
      <p:sp>
        <p:nvSpPr>
          <p:cNvPr id="3" name="Rectangle 2"/>
          <p:cNvSpPr/>
          <p:nvPr/>
        </p:nvSpPr>
        <p:spPr>
          <a:xfrm>
            <a:off x="557808" y="4610425"/>
            <a:ext cx="343812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/>
              <a:t>An example of what Facebook Login looks like. </a:t>
            </a:r>
            <a:r>
              <a:rPr lang="en-GB" sz="1000" i="1" dirty="0"/>
              <a:t>Facebook</a:t>
            </a:r>
            <a:endParaRPr lang="en-GB" sz="1000" dirty="0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6" y="1259637"/>
            <a:ext cx="4500097" cy="2331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4211960" y="3617197"/>
            <a:ext cx="4572000" cy="132343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dirty="0"/>
              <a:t>Facebook has allowed third-party app developers to access some private user data since May 2007, when it first opened the Facebook platform</a:t>
            </a:r>
            <a:r>
              <a:rPr lang="en-GB" dirty="0" smtClean="0"/>
              <a:t>.</a:t>
            </a:r>
            <a:endParaRPr lang="en-GB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771871"/>
            <a:ext cx="2273300" cy="367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48240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[Data collect] </a:t>
            </a:r>
            <a:r>
              <a:rPr lang="en-GB" dirty="0" smtClean="0"/>
              <a:t> Using </a:t>
            </a:r>
            <a:r>
              <a:rPr lang="en-GB" dirty="0"/>
              <a:t>API (Application Programming Interface)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0F77E14-A51F-4CB0-89A7-AE270396E3B0}" type="slidenum">
              <a:rPr lang="en-US" altLang="en-US" smtClean="0"/>
              <a:pPr>
                <a:defRPr/>
              </a:pPr>
              <a:t>26</a:t>
            </a:fld>
            <a:endParaRPr lang="en-US" alt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323528" y="1059582"/>
            <a:ext cx="7992888" cy="3544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72000" tIns="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8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GB" sz="2000" dirty="0" smtClean="0"/>
              <a:t>(Over-)Simplified definition of API is: </a:t>
            </a:r>
            <a:r>
              <a:rPr lang="en-GB" sz="2000" b="1" dirty="0" smtClean="0"/>
              <a:t>a pre-defined way for external users to collect data from a website’s database</a:t>
            </a:r>
          </a:p>
          <a:p>
            <a:endParaRPr lang="en-GB" sz="2000" dirty="0" smtClean="0"/>
          </a:p>
          <a:p>
            <a:r>
              <a:rPr lang="en-GB" sz="2000" dirty="0" smtClean="0"/>
              <a:t>Websites like Facebook and Wikipedia provide API to encourages developing a third-party software providing additional services based on the company’s product</a:t>
            </a:r>
          </a:p>
          <a:p>
            <a:endParaRPr lang="en-GB" sz="2000" dirty="0" smtClean="0"/>
          </a:p>
          <a:p>
            <a:r>
              <a:rPr lang="en-GB" sz="2000" dirty="0" smtClean="0"/>
              <a:t>Also, providing API can avoid the abuse of data access using a risky (hacking or overloading) method to the server</a:t>
            </a:r>
          </a:p>
        </p:txBody>
      </p:sp>
    </p:spTree>
    <p:extLst>
      <p:ext uri="{BB962C8B-B14F-4D97-AF65-F5344CB8AC3E}">
        <p14:creationId xmlns:p14="http://schemas.microsoft.com/office/powerpoint/2010/main" val="2120020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[Data collect] E</a:t>
            </a:r>
            <a:r>
              <a:rPr lang="en-GB" dirty="0" smtClean="0"/>
              <a:t>xample of E-Library </a:t>
            </a:r>
            <a:r>
              <a:rPr lang="en-GB" dirty="0"/>
              <a:t>API</a:t>
            </a:r>
            <a:br>
              <a:rPr lang="en-GB" dirty="0"/>
            </a:b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0F77E14-A51F-4CB0-89A7-AE270396E3B0}" type="slidenum">
              <a:rPr lang="en-US" altLang="en-US" smtClean="0"/>
              <a:pPr>
                <a:defRPr/>
              </a:pPr>
              <a:t>27</a:t>
            </a:fld>
            <a:endParaRPr lang="en-US" altLang="en-US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8" y="809358"/>
            <a:ext cx="4751928" cy="37794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539552" y="1203598"/>
            <a:ext cx="324036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GB" dirty="0"/>
          </a:p>
          <a:p>
            <a:r>
              <a:rPr lang="en-GB" dirty="0" smtClean="0"/>
              <a:t>We need to fill in the form to request the relevant information from the library database</a:t>
            </a:r>
          </a:p>
          <a:p>
            <a:endParaRPr lang="en-GB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1086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t"/>
            <a:r>
              <a:rPr lang="en-GB" dirty="0"/>
              <a:t>[Data collect] Example of using API</a:t>
            </a:r>
            <a:br>
              <a:rPr lang="en-GB" dirty="0"/>
            </a:br>
            <a:r>
              <a:rPr lang="en-GB" dirty="0"/>
              <a:t>ex. R code for collecting table information from Wikipedia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0F77E14-A51F-4CB0-89A7-AE270396E3B0}" type="slidenum">
              <a:rPr lang="en-US" altLang="en-US" smtClean="0"/>
              <a:pPr>
                <a:defRPr/>
              </a:pPr>
              <a:t>28</a:t>
            </a:fld>
            <a:endParaRPr lang="en-US" altLang="en-US"/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987574"/>
            <a:ext cx="4526510" cy="35078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6361" y="1400511"/>
            <a:ext cx="3800839" cy="28506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5118369" y="1047327"/>
            <a:ext cx="8579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dirty="0" smtClean="0">
                <a:solidFill>
                  <a:srgbClr val="FF0000"/>
                </a:solidFill>
              </a:rPr>
              <a:t>Output</a:t>
            </a:r>
            <a:endParaRPr lang="en-GB" sz="1600" b="1" dirty="0">
              <a:solidFill>
                <a:srgbClr val="FF0000"/>
              </a:solidFill>
            </a:endParaRPr>
          </a:p>
        </p:txBody>
      </p:sp>
      <p:sp>
        <p:nvSpPr>
          <p:cNvPr id="15" name="Oval 14"/>
          <p:cNvSpPr/>
          <p:nvPr/>
        </p:nvSpPr>
        <p:spPr bwMode="auto">
          <a:xfrm>
            <a:off x="3419872" y="2283718"/>
            <a:ext cx="1512168" cy="2232248"/>
          </a:xfrm>
          <a:prstGeom prst="ellipse">
            <a:avLst/>
          </a:prstGeom>
          <a:noFill/>
          <a:ln w="28575">
            <a:solidFill>
              <a:srgbClr val="FF0000"/>
            </a:solidFill>
          </a:ln>
          <a:effectLst/>
          <a:extLst/>
        </p:spPr>
        <p:txBody>
          <a:bodyPr vert="horz" wrap="square" lIns="0" tIns="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05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t"/>
            <a:r>
              <a:rPr lang="en-GB" dirty="0"/>
              <a:t>[Data collect</a:t>
            </a:r>
            <a:r>
              <a:rPr lang="en-GB" dirty="0" smtClean="0"/>
              <a:t>] </a:t>
            </a:r>
            <a:r>
              <a:rPr lang="en-GB" dirty="0"/>
              <a:t>Example of </a:t>
            </a:r>
            <a:r>
              <a:rPr lang="en-GB" dirty="0" smtClean="0"/>
              <a:t>using API</a:t>
            </a:r>
            <a:r>
              <a:rPr lang="en-GB" dirty="0"/>
              <a:t/>
            </a:r>
            <a:br>
              <a:rPr lang="en-GB" dirty="0"/>
            </a:br>
            <a:r>
              <a:rPr lang="en-GB" dirty="0" smtClean="0"/>
              <a:t>ex. R code for collecting table information from Wikipedia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0F77E14-A51F-4CB0-89A7-AE270396E3B0}" type="slidenum">
              <a:rPr lang="en-US" altLang="en-US" smtClean="0"/>
              <a:pPr>
                <a:defRPr/>
              </a:pPr>
              <a:t>29</a:t>
            </a:fld>
            <a:endParaRPr lang="en-US" altLang="en-US"/>
          </a:p>
        </p:txBody>
      </p:sp>
      <p:sp>
        <p:nvSpPr>
          <p:cNvPr id="6" name="Rectangle 5"/>
          <p:cNvSpPr/>
          <p:nvPr/>
        </p:nvSpPr>
        <p:spPr>
          <a:xfrm>
            <a:off x="603250" y="771550"/>
            <a:ext cx="7056784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800" dirty="0" smtClean="0"/>
              <a:t># R code</a:t>
            </a:r>
          </a:p>
          <a:p>
            <a:r>
              <a:rPr lang="en-GB" sz="800" dirty="0" smtClean="0"/>
              <a:t>library(httr)</a:t>
            </a:r>
          </a:p>
          <a:p>
            <a:r>
              <a:rPr lang="en-GB" sz="800" dirty="0" smtClean="0"/>
              <a:t>library(rvest)</a:t>
            </a:r>
          </a:p>
          <a:p>
            <a:r>
              <a:rPr lang="en-GB" sz="800" dirty="0" smtClean="0"/>
              <a:t>library(xml2)</a:t>
            </a:r>
          </a:p>
          <a:p>
            <a:endParaRPr lang="en-GB" sz="800" dirty="0" smtClean="0"/>
          </a:p>
          <a:p>
            <a:r>
              <a:rPr lang="en-GB" sz="800" dirty="0" smtClean="0"/>
              <a:t>get_infobox &lt;- function(title){</a:t>
            </a:r>
          </a:p>
          <a:p>
            <a:r>
              <a:rPr lang="en-GB" sz="800" dirty="0" smtClean="0"/>
              <a:t>  base_url &lt;- "https://en.wikipedia.org/w/api.php"</a:t>
            </a:r>
          </a:p>
          <a:p>
            <a:r>
              <a:rPr lang="en-GB" sz="800" dirty="0" smtClean="0"/>
              <a:t>  </a:t>
            </a:r>
          </a:p>
          <a:p>
            <a:r>
              <a:rPr lang="en-GB" sz="800" dirty="0" smtClean="0"/>
              <a:t>  query_params &lt;- list(action = "parse", </a:t>
            </a:r>
          </a:p>
          <a:p>
            <a:r>
              <a:rPr lang="en-GB" sz="800" dirty="0" smtClean="0"/>
              <a:t>                       page = title, </a:t>
            </a:r>
          </a:p>
          <a:p>
            <a:r>
              <a:rPr lang="en-GB" sz="800" dirty="0" smtClean="0"/>
              <a:t>                       format = "xml")</a:t>
            </a:r>
          </a:p>
          <a:p>
            <a:r>
              <a:rPr lang="en-GB" sz="800" dirty="0" smtClean="0"/>
              <a:t>  </a:t>
            </a:r>
          </a:p>
          <a:p>
            <a:r>
              <a:rPr lang="en-GB" sz="800" b="1" dirty="0" smtClean="0">
                <a:solidFill>
                  <a:srgbClr val="FF0000"/>
                </a:solidFill>
              </a:rPr>
              <a:t>  resp &lt;- GET(url = base_url, query = query_params)</a:t>
            </a:r>
          </a:p>
          <a:p>
            <a:r>
              <a:rPr lang="en-GB" sz="800" b="1" dirty="0" smtClean="0">
                <a:solidFill>
                  <a:srgbClr val="FF0000"/>
                </a:solidFill>
              </a:rPr>
              <a:t>  resp_xml &lt;- content(resp)</a:t>
            </a:r>
          </a:p>
          <a:p>
            <a:r>
              <a:rPr lang="en-GB" sz="800" dirty="0" smtClean="0"/>
              <a:t>  </a:t>
            </a:r>
          </a:p>
          <a:p>
            <a:r>
              <a:rPr lang="en-GB" sz="800" dirty="0" smtClean="0"/>
              <a:t>  page_html &lt;- read_html(xml_text(resp_xml))</a:t>
            </a:r>
          </a:p>
          <a:p>
            <a:r>
              <a:rPr lang="en-GB" sz="800" dirty="0" smtClean="0"/>
              <a:t>  infobox_element &lt;- html_node(x = page_html, css =".infobox")</a:t>
            </a:r>
          </a:p>
          <a:p>
            <a:r>
              <a:rPr lang="en-GB" sz="800" dirty="0" smtClean="0"/>
              <a:t>  page_name &lt;- html_node(x = infobox_element, css = ".fn")</a:t>
            </a:r>
          </a:p>
          <a:p>
            <a:r>
              <a:rPr lang="en-GB" sz="800" dirty="0" smtClean="0"/>
              <a:t>  page_title &lt;- html_text(page_name)</a:t>
            </a:r>
          </a:p>
          <a:p>
            <a:r>
              <a:rPr lang="en-GB" sz="800" dirty="0" smtClean="0"/>
              <a:t>  </a:t>
            </a:r>
          </a:p>
          <a:p>
            <a:r>
              <a:rPr lang="en-GB" sz="800" dirty="0" smtClean="0"/>
              <a:t>  wiki_table &lt;- html_table(infobox_element)</a:t>
            </a:r>
          </a:p>
          <a:p>
            <a:r>
              <a:rPr lang="en-GB" sz="800" dirty="0" smtClean="0"/>
              <a:t>  colnames(wiki_table) &lt;- c("key", "value")</a:t>
            </a:r>
          </a:p>
          <a:p>
            <a:r>
              <a:rPr lang="en-GB" sz="800" dirty="0" smtClean="0"/>
              <a:t>  cleaned_table &lt;- subset(wiki_table, !wiki_table$key == "")</a:t>
            </a:r>
          </a:p>
          <a:p>
            <a:r>
              <a:rPr lang="en-GB" sz="800" dirty="0" smtClean="0"/>
              <a:t>  name_df &lt;- data.frame(key = "Full name", value = page_title)</a:t>
            </a:r>
          </a:p>
          <a:p>
            <a:r>
              <a:rPr lang="en-GB" sz="800" dirty="0" smtClean="0"/>
              <a:t>  wiki_table &lt;- rbind(name_df, cleaned_table)</a:t>
            </a:r>
          </a:p>
          <a:p>
            <a:r>
              <a:rPr lang="en-GB" sz="800" dirty="0" smtClean="0"/>
              <a:t>  </a:t>
            </a:r>
          </a:p>
          <a:p>
            <a:r>
              <a:rPr lang="en-GB" sz="800" dirty="0" smtClean="0"/>
              <a:t>  wiki_table</a:t>
            </a:r>
          </a:p>
          <a:p>
            <a:r>
              <a:rPr lang="en-GB" sz="800" dirty="0" smtClean="0"/>
              <a:t>}</a:t>
            </a:r>
          </a:p>
          <a:p>
            <a:endParaRPr lang="en-GB" sz="800" dirty="0" smtClean="0"/>
          </a:p>
          <a:p>
            <a:r>
              <a:rPr lang="en-GB" sz="800" b="1" dirty="0" smtClean="0">
                <a:solidFill>
                  <a:srgbClr val="FF0000"/>
                </a:solidFill>
              </a:rPr>
              <a:t>get_infobox(title </a:t>
            </a:r>
            <a:r>
              <a:rPr lang="en-GB" sz="800" b="1" dirty="0">
                <a:solidFill>
                  <a:srgbClr val="FF0000"/>
                </a:solidFill>
              </a:rPr>
              <a:t>= "International Institute for Management Development")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4788024" y="1115094"/>
            <a:ext cx="3816796" cy="3544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72000" tIns="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8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>
                <a:solidFill>
                  <a:schemeClr val="tx1"/>
                </a:solidFill>
                <a:latin typeface="+mn-lt"/>
              </a:defRPr>
            </a:lvl9pPr>
          </a:lstStyle>
          <a:p>
            <a:endParaRPr lang="en-GB" dirty="0"/>
          </a:p>
        </p:txBody>
      </p:sp>
      <p:sp>
        <p:nvSpPr>
          <p:cNvPr id="8" name="Content Placeholder 12"/>
          <p:cNvSpPr txBox="1">
            <a:spLocks/>
          </p:cNvSpPr>
          <p:nvPr/>
        </p:nvSpPr>
        <p:spPr bwMode="auto">
          <a:xfrm>
            <a:off x="4513521" y="987574"/>
            <a:ext cx="4031274" cy="3544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72000" tIns="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8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endParaRPr lang="en-GB" kern="0" dirty="0" smtClean="0"/>
          </a:p>
          <a:p>
            <a:pPr marL="0" indent="0">
              <a:buNone/>
            </a:pPr>
            <a:r>
              <a:rPr lang="en-GB" kern="0" dirty="0" smtClean="0"/>
              <a:t>Call some packages</a:t>
            </a:r>
          </a:p>
          <a:p>
            <a:pPr marL="0" indent="0">
              <a:buNone/>
            </a:pPr>
            <a:r>
              <a:rPr lang="en-GB" kern="0" dirty="0" smtClean="0"/>
              <a:t>Define a function get_infobox</a:t>
            </a:r>
          </a:p>
          <a:p>
            <a:pPr marL="0" indent="0">
              <a:buNone/>
            </a:pPr>
            <a:r>
              <a:rPr lang="en-GB" kern="0" dirty="0" smtClean="0"/>
              <a:t>We will use wikipedia api</a:t>
            </a:r>
          </a:p>
          <a:p>
            <a:pPr marL="0" indent="0">
              <a:buNone/>
            </a:pPr>
            <a:endParaRPr lang="en-GB" kern="0" dirty="0" smtClean="0"/>
          </a:p>
          <a:p>
            <a:pPr marL="0" indent="0">
              <a:buNone/>
            </a:pPr>
            <a:r>
              <a:rPr lang="en-GB" b="1" kern="0" dirty="0" smtClean="0">
                <a:solidFill>
                  <a:srgbClr val="FF0000"/>
                </a:solidFill>
              </a:rPr>
              <a:t>Send query parameters and receive data</a:t>
            </a:r>
          </a:p>
          <a:p>
            <a:pPr marL="0" indent="0">
              <a:buNone/>
            </a:pPr>
            <a:endParaRPr lang="en-GB" kern="0" dirty="0"/>
          </a:p>
          <a:p>
            <a:pPr marL="0" indent="0">
              <a:buNone/>
            </a:pPr>
            <a:r>
              <a:rPr lang="en-GB" kern="0" dirty="0"/>
              <a:t>Rearrange the data into a table form</a:t>
            </a:r>
          </a:p>
          <a:p>
            <a:pPr marL="0" indent="0">
              <a:buNone/>
            </a:pPr>
            <a:endParaRPr lang="en-GB" kern="0" dirty="0" smtClean="0"/>
          </a:p>
          <a:p>
            <a:pPr marL="0" indent="0">
              <a:buNone/>
            </a:pPr>
            <a:r>
              <a:rPr lang="en-GB" kern="0" dirty="0" smtClean="0"/>
              <a:t>Call the function for “IMD” wikipage</a:t>
            </a:r>
            <a:endParaRPr lang="en-GB" kern="0" dirty="0"/>
          </a:p>
        </p:txBody>
      </p:sp>
      <p:cxnSp>
        <p:nvCxnSpPr>
          <p:cNvPr id="9" name="Straight Arrow Connector 8"/>
          <p:cNvCxnSpPr>
            <a:stCxn id="12" idx="1"/>
          </p:cNvCxnSpPr>
          <p:nvPr/>
        </p:nvCxnSpPr>
        <p:spPr bwMode="auto">
          <a:xfrm flipH="1">
            <a:off x="3458954" y="1684784"/>
            <a:ext cx="753006" cy="0"/>
          </a:xfrm>
          <a:prstGeom prst="straightConnector1">
            <a:avLst/>
          </a:prstGeom>
          <a:ln>
            <a:tailEnd type="arrow"/>
          </a:ln>
          <a:ex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 bwMode="auto">
          <a:xfrm flipH="1">
            <a:off x="3625851" y="3435846"/>
            <a:ext cx="792088" cy="0"/>
          </a:xfrm>
          <a:prstGeom prst="straightConnector1">
            <a:avLst/>
          </a:prstGeom>
          <a:ln>
            <a:tailEnd type="arrow"/>
          </a:ln>
          <a:ex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Left Brace 11"/>
          <p:cNvSpPr/>
          <p:nvPr/>
        </p:nvSpPr>
        <p:spPr bwMode="auto">
          <a:xfrm>
            <a:off x="4211960" y="1229866"/>
            <a:ext cx="327111" cy="909836"/>
          </a:xfrm>
          <a:prstGeom prst="leftBrace">
            <a:avLst/>
          </a:prstGeom>
          <a:ln/>
          <a:ex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vert="horz" wrap="square" lIns="0" tIns="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3" name="Straight Arrow Connector 12"/>
          <p:cNvCxnSpPr/>
          <p:nvPr/>
        </p:nvCxnSpPr>
        <p:spPr bwMode="auto">
          <a:xfrm flipH="1">
            <a:off x="4067945" y="4083918"/>
            <a:ext cx="373568" cy="144016"/>
          </a:xfrm>
          <a:prstGeom prst="straightConnector1">
            <a:avLst/>
          </a:prstGeom>
          <a:ln>
            <a:tailEnd type="arrow"/>
          </a:ln>
          <a:ex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 bwMode="auto">
          <a:xfrm flipH="1" flipV="1">
            <a:off x="3671901" y="2499742"/>
            <a:ext cx="792088" cy="72008"/>
          </a:xfrm>
          <a:prstGeom prst="straightConnector1">
            <a:avLst/>
          </a:prstGeom>
          <a:ln>
            <a:tailEnd type="arrow"/>
          </a:ln>
          <a:ex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7320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fr-FR" dirty="0" smtClean="0"/>
              <a:t>Multidisciplinary field</a:t>
            </a:r>
          </a:p>
        </p:txBody>
      </p:sp>
      <p:sp>
        <p:nvSpPr>
          <p:cNvPr id="7173" name="Slide Number Placeholder 8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DAF6CE6A-AB4D-4336-A0F5-3945EED115F4}" type="slidenum">
              <a:rPr lang="en-US" altLang="fr-FR" sz="700"/>
              <a:pPr>
                <a:spcBef>
                  <a:spcPct val="0"/>
                </a:spcBef>
                <a:buClrTx/>
                <a:buFontTx/>
                <a:buNone/>
              </a:pPr>
              <a:t>3</a:t>
            </a:fld>
            <a:endParaRPr lang="en-US" altLang="fr-FR" sz="700"/>
          </a:p>
        </p:txBody>
      </p:sp>
      <p:sp>
        <p:nvSpPr>
          <p:cNvPr id="2" name="Rectangle 1"/>
          <p:cNvSpPr/>
          <p:nvPr/>
        </p:nvSpPr>
        <p:spPr>
          <a:xfrm>
            <a:off x="827584" y="4375988"/>
            <a:ext cx="547260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b="1" dirty="0" smtClean="0"/>
              <a:t>Data </a:t>
            </a:r>
            <a:r>
              <a:rPr lang="en-GB" sz="1200" b="1" dirty="0"/>
              <a:t>science venn </a:t>
            </a:r>
            <a:r>
              <a:rPr lang="en-GB" sz="1200" b="1" dirty="0" smtClean="0"/>
              <a:t>diagram</a:t>
            </a:r>
            <a:r>
              <a:rPr lang="en-GB" sz="1200" dirty="0" smtClean="0"/>
              <a:t> </a:t>
            </a:r>
          </a:p>
          <a:p>
            <a:r>
              <a:rPr lang="en-GB" sz="1200" dirty="0" smtClean="0"/>
              <a:t>Source: http</a:t>
            </a:r>
            <a:r>
              <a:rPr lang="en-GB" sz="1200" dirty="0"/>
              <a:t>://</a:t>
            </a:r>
            <a:r>
              <a:rPr lang="en-GB" sz="1200" dirty="0" smtClean="0"/>
              <a:t>drewconway.com/zia/2013/3/26/the-data-science-venn-diagram</a:t>
            </a:r>
            <a:endParaRPr lang="en-GB" sz="1400" dirty="0"/>
          </a:p>
        </p:txBody>
      </p:sp>
      <p:pic>
        <p:nvPicPr>
          <p:cNvPr id="2050" name="Picture 2" descr="Data_Science_V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843558"/>
            <a:ext cx="3520461" cy="3360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12"/>
          <p:cNvSpPr>
            <a:spLocks noGrp="1"/>
          </p:cNvSpPr>
          <p:nvPr>
            <p:ph idx="1"/>
          </p:nvPr>
        </p:nvSpPr>
        <p:spPr>
          <a:xfrm>
            <a:off x="4865550" y="987574"/>
            <a:ext cx="4032820" cy="3544888"/>
          </a:xfrm>
        </p:spPr>
        <p:txBody>
          <a:bodyPr/>
          <a:lstStyle/>
          <a:p>
            <a:r>
              <a:rPr lang="en-US" altLang="fr-FR" dirty="0"/>
              <a:t>Data Science is a multidisciplinary </a:t>
            </a:r>
            <a:r>
              <a:rPr lang="en-US" altLang="fr-FR" dirty="0" smtClean="0"/>
              <a:t>field </a:t>
            </a:r>
            <a:r>
              <a:rPr lang="en-US" altLang="fr-FR" dirty="0"/>
              <a:t>that combines information technology (IT), statistics and </a:t>
            </a:r>
            <a:r>
              <a:rPr lang="en-US" altLang="fr-FR" dirty="0" smtClean="0"/>
              <a:t>management study.</a:t>
            </a:r>
            <a:endParaRPr lang="en-US" altLang="fr-FR" dirty="0"/>
          </a:p>
          <a:p>
            <a:endParaRPr lang="en-US" altLang="fr-FR" dirty="0"/>
          </a:p>
          <a:p>
            <a:r>
              <a:rPr lang="en-US" altLang="fr-FR" dirty="0"/>
              <a:t>Due to the rapid advancement of IT, much more data and new analytic techniques became available.</a:t>
            </a:r>
          </a:p>
          <a:p>
            <a:endParaRPr lang="en-US" altLang="fr-FR" dirty="0"/>
          </a:p>
          <a:p>
            <a:r>
              <a:rPr lang="en-US" altLang="fr-FR" dirty="0"/>
              <a:t>We need to balance it with sound statistical knowledge and business expertise to create useful insights</a:t>
            </a:r>
            <a:r>
              <a:rPr lang="en-US" altLang="fr-FR" dirty="0" smtClean="0"/>
              <a:t>.</a:t>
            </a:r>
            <a:endParaRPr lang="en-US" altLang="fr-FR" dirty="0"/>
          </a:p>
        </p:txBody>
      </p:sp>
    </p:spTree>
    <p:extLst>
      <p:ext uri="{BB962C8B-B14F-4D97-AF65-F5344CB8AC3E}">
        <p14:creationId xmlns:p14="http://schemas.microsoft.com/office/powerpoint/2010/main" val="77729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[Data collect] </a:t>
            </a:r>
            <a:r>
              <a:rPr lang="en-GB" dirty="0" smtClean="0"/>
              <a:t>Data collected from “This </a:t>
            </a:r>
            <a:r>
              <a:rPr lang="en-GB" dirty="0"/>
              <a:t>is my digital life” App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0F77E14-A51F-4CB0-89A7-AE270396E3B0}" type="slidenum">
              <a:rPr lang="en-US" altLang="en-US" smtClean="0"/>
              <a:pPr>
                <a:defRPr/>
              </a:pPr>
              <a:t>30</a:t>
            </a:fld>
            <a:endParaRPr lang="en-US" altLang="en-US"/>
          </a:p>
        </p:txBody>
      </p:sp>
      <p:sp>
        <p:nvSpPr>
          <p:cNvPr id="3" name="TextBox 2"/>
          <p:cNvSpPr txBox="1"/>
          <p:nvPr/>
        </p:nvSpPr>
        <p:spPr>
          <a:xfrm>
            <a:off x="755577" y="1026497"/>
            <a:ext cx="3528392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270k users’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Facebook likes</a:t>
            </a:r>
          </a:p>
          <a:p>
            <a:r>
              <a:rPr lang="en-US" b="1" dirty="0" smtClean="0">
                <a:solidFill>
                  <a:srgbClr val="0070C0"/>
                </a:solidFill>
              </a:rPr>
              <a:t>&amp; Personality test results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87mil users’ (friends)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Facebook likes</a:t>
            </a:r>
          </a:p>
          <a:p>
            <a:r>
              <a:rPr lang="en-US" b="1" dirty="0" smtClean="0">
                <a:solidFill>
                  <a:srgbClr val="0070C0"/>
                </a:solidFill>
              </a:rPr>
              <a:t>&amp; ...</a:t>
            </a:r>
          </a:p>
          <a:p>
            <a:endParaRPr lang="en-US" dirty="0"/>
          </a:p>
          <a:p>
            <a:r>
              <a:rPr lang="en-US" dirty="0" smtClean="0"/>
              <a:t>+ Facebook profiles (names, address, etc)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5" y="987573"/>
            <a:ext cx="3597275" cy="3578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2755" y="3003798"/>
            <a:ext cx="1080000" cy="9923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14428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Our focus is on Data Science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0F77E14-A51F-4CB0-89A7-AE270396E3B0}" type="slidenum">
              <a:rPr lang="en-US" altLang="en-US" smtClean="0"/>
              <a:pPr>
                <a:defRPr/>
              </a:pPr>
              <a:t>31</a:t>
            </a:fld>
            <a:endParaRPr lang="en-US" altLang="en-US"/>
          </a:p>
        </p:txBody>
      </p:sp>
      <p:sp>
        <p:nvSpPr>
          <p:cNvPr id="8" name="Chevron 7"/>
          <p:cNvSpPr/>
          <p:nvPr/>
        </p:nvSpPr>
        <p:spPr bwMode="auto">
          <a:xfrm>
            <a:off x="683568" y="1851670"/>
            <a:ext cx="1584176" cy="2520280"/>
          </a:xfrm>
          <a:prstGeom prst="chevron">
            <a:avLst>
              <a:gd name="adj" fmla="val 12739"/>
            </a:avLst>
          </a:prstGeom>
          <a:ln/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Chevron 12"/>
          <p:cNvSpPr/>
          <p:nvPr/>
        </p:nvSpPr>
        <p:spPr bwMode="auto">
          <a:xfrm>
            <a:off x="2195736" y="1850599"/>
            <a:ext cx="1584176" cy="2520280"/>
          </a:xfrm>
          <a:prstGeom prst="chevron">
            <a:avLst>
              <a:gd name="adj" fmla="val 12739"/>
            </a:avLst>
          </a:prstGeom>
          <a:ln/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Chevron 13"/>
          <p:cNvSpPr/>
          <p:nvPr/>
        </p:nvSpPr>
        <p:spPr bwMode="auto">
          <a:xfrm>
            <a:off x="3707904" y="1850599"/>
            <a:ext cx="1584176" cy="2520280"/>
          </a:xfrm>
          <a:prstGeom prst="chevron">
            <a:avLst>
              <a:gd name="adj" fmla="val 12739"/>
            </a:avLst>
          </a:prstGeom>
          <a:ln/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Chevron 14"/>
          <p:cNvSpPr/>
          <p:nvPr/>
        </p:nvSpPr>
        <p:spPr bwMode="auto">
          <a:xfrm>
            <a:off x="5220072" y="1850599"/>
            <a:ext cx="1584176" cy="2520280"/>
          </a:xfrm>
          <a:prstGeom prst="chevron">
            <a:avLst>
              <a:gd name="adj" fmla="val 12739"/>
            </a:avLst>
          </a:prstGeom>
          <a:ln/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" name="Chevron 15"/>
          <p:cNvSpPr/>
          <p:nvPr/>
        </p:nvSpPr>
        <p:spPr bwMode="auto">
          <a:xfrm>
            <a:off x="6732240" y="1850599"/>
            <a:ext cx="1584176" cy="2520280"/>
          </a:xfrm>
          <a:prstGeom prst="chevron">
            <a:avLst>
              <a:gd name="adj" fmla="val 12739"/>
            </a:avLst>
          </a:prstGeom>
          <a:ln/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27584" y="1130519"/>
            <a:ext cx="14401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Access &amp; Collect</a:t>
            </a:r>
            <a:endParaRPr lang="en-GB" dirty="0"/>
          </a:p>
        </p:txBody>
      </p:sp>
      <p:sp>
        <p:nvSpPr>
          <p:cNvPr id="18" name="TextBox 17"/>
          <p:cNvSpPr txBox="1"/>
          <p:nvPr/>
        </p:nvSpPr>
        <p:spPr>
          <a:xfrm>
            <a:off x="2339752" y="1430745"/>
            <a:ext cx="14401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Store</a:t>
            </a:r>
            <a:endParaRPr lang="en-GB" dirty="0"/>
          </a:p>
        </p:txBody>
      </p:sp>
      <p:sp>
        <p:nvSpPr>
          <p:cNvPr id="19" name="TextBox 18"/>
          <p:cNvSpPr txBox="1"/>
          <p:nvPr/>
        </p:nvSpPr>
        <p:spPr>
          <a:xfrm>
            <a:off x="3779912" y="1430745"/>
            <a:ext cx="14401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Process</a:t>
            </a:r>
            <a:endParaRPr lang="en-GB" dirty="0"/>
          </a:p>
        </p:txBody>
      </p:sp>
      <p:sp>
        <p:nvSpPr>
          <p:cNvPr id="20" name="TextBox 19"/>
          <p:cNvSpPr txBox="1"/>
          <p:nvPr/>
        </p:nvSpPr>
        <p:spPr>
          <a:xfrm>
            <a:off x="5292080" y="1430745"/>
            <a:ext cx="14401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Analyse</a:t>
            </a:r>
            <a:endParaRPr lang="en-GB" dirty="0"/>
          </a:p>
        </p:txBody>
      </p:sp>
      <p:sp>
        <p:nvSpPr>
          <p:cNvPr id="21" name="TextBox 20"/>
          <p:cNvSpPr txBox="1"/>
          <p:nvPr/>
        </p:nvSpPr>
        <p:spPr>
          <a:xfrm>
            <a:off x="6804248" y="1423918"/>
            <a:ext cx="14401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Report</a:t>
            </a:r>
            <a:endParaRPr lang="en-GB" dirty="0"/>
          </a:p>
        </p:txBody>
      </p:sp>
      <p:sp>
        <p:nvSpPr>
          <p:cNvPr id="17" name="Rectangle 16"/>
          <p:cNvSpPr/>
          <p:nvPr/>
        </p:nvSpPr>
        <p:spPr>
          <a:xfrm>
            <a:off x="6895573" y="2197967"/>
            <a:ext cx="136815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/>
              <a:t>Visualization and </a:t>
            </a:r>
            <a:r>
              <a:rPr lang="en-GB" sz="1200" dirty="0" smtClean="0"/>
              <a:t>graphic interpretation</a:t>
            </a:r>
          </a:p>
          <a:p>
            <a:endParaRPr lang="en-US" sz="1200" dirty="0" smtClean="0"/>
          </a:p>
          <a:p>
            <a:r>
              <a:rPr lang="en-US" sz="1200" dirty="0" smtClean="0"/>
              <a:t>Robustness check</a:t>
            </a:r>
          </a:p>
          <a:p>
            <a:endParaRPr lang="en-US" sz="1200" dirty="0"/>
          </a:p>
          <a:p>
            <a:r>
              <a:rPr lang="en-US" sz="1200" dirty="0" smtClean="0"/>
              <a:t>Open Science</a:t>
            </a:r>
            <a:endParaRPr lang="en-GB" sz="1200" dirty="0"/>
          </a:p>
        </p:txBody>
      </p:sp>
      <p:sp>
        <p:nvSpPr>
          <p:cNvPr id="23" name="Rectangle 22"/>
          <p:cNvSpPr/>
          <p:nvPr/>
        </p:nvSpPr>
        <p:spPr>
          <a:xfrm>
            <a:off x="5436096" y="2211709"/>
            <a:ext cx="136815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/>
              <a:t>Ridge, lasso, principal components</a:t>
            </a:r>
          </a:p>
          <a:p>
            <a:r>
              <a:rPr lang="en-GB" sz="1200" dirty="0"/>
              <a:t>regression, partial least</a:t>
            </a:r>
          </a:p>
          <a:p>
            <a:r>
              <a:rPr lang="en-GB" sz="1200" dirty="0"/>
              <a:t>squares, regression trees</a:t>
            </a:r>
          </a:p>
          <a:p>
            <a:endParaRPr lang="en-GB" sz="1200" dirty="0" smtClean="0"/>
          </a:p>
          <a:p>
            <a:r>
              <a:rPr lang="en-GB" sz="1200" dirty="0" smtClean="0"/>
              <a:t>Deep learning</a:t>
            </a:r>
          </a:p>
          <a:p>
            <a:r>
              <a:rPr lang="en-US" sz="1200" dirty="0" smtClean="0"/>
              <a:t>…</a:t>
            </a:r>
            <a:endParaRPr lang="en-GB" sz="1200" dirty="0"/>
          </a:p>
        </p:txBody>
      </p:sp>
      <p:sp>
        <p:nvSpPr>
          <p:cNvPr id="24" name="Rectangle 23"/>
          <p:cNvSpPr/>
          <p:nvPr/>
        </p:nvSpPr>
        <p:spPr>
          <a:xfrm>
            <a:off x="899592" y="2211710"/>
            <a:ext cx="1368152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 smtClean="0"/>
              <a:t>Sensors</a:t>
            </a:r>
          </a:p>
          <a:p>
            <a:endParaRPr lang="en-GB" sz="1200" dirty="0"/>
          </a:p>
          <a:p>
            <a:r>
              <a:rPr lang="en-GB" sz="1200" dirty="0" smtClean="0"/>
              <a:t>Web scraping</a:t>
            </a:r>
          </a:p>
          <a:p>
            <a:endParaRPr lang="en-GB" sz="1200" dirty="0"/>
          </a:p>
          <a:p>
            <a:r>
              <a:rPr lang="en-GB" sz="1200" dirty="0" smtClean="0"/>
              <a:t>Web </a:t>
            </a:r>
            <a:r>
              <a:rPr lang="en-GB" sz="1200" dirty="0"/>
              <a:t>traffic and </a:t>
            </a:r>
            <a:r>
              <a:rPr lang="en-GB" sz="1200" dirty="0" smtClean="0"/>
              <a:t>communications monitoring</a:t>
            </a:r>
            <a:endParaRPr lang="en-GB" sz="1200" dirty="0"/>
          </a:p>
        </p:txBody>
      </p:sp>
      <p:sp>
        <p:nvSpPr>
          <p:cNvPr id="25" name="Rectangle 24"/>
          <p:cNvSpPr/>
          <p:nvPr/>
        </p:nvSpPr>
        <p:spPr>
          <a:xfrm>
            <a:off x="2411760" y="2211710"/>
            <a:ext cx="1368152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/>
              <a:t>SQL, NoSQL, Apache Hadoop</a:t>
            </a:r>
          </a:p>
          <a:p>
            <a:endParaRPr lang="en-GB" sz="1200" dirty="0"/>
          </a:p>
          <a:p>
            <a:r>
              <a:rPr lang="en-GB" sz="1200" dirty="0" smtClean="0"/>
              <a:t>Save </a:t>
            </a:r>
            <a:r>
              <a:rPr lang="en-GB" sz="1200" dirty="0"/>
              <a:t>essential information only</a:t>
            </a:r>
          </a:p>
          <a:p>
            <a:r>
              <a:rPr lang="en-GB" sz="1200" dirty="0"/>
              <a:t>and update in real time</a:t>
            </a:r>
          </a:p>
        </p:txBody>
      </p:sp>
      <p:sp>
        <p:nvSpPr>
          <p:cNvPr id="26" name="Rectangle 25"/>
          <p:cNvSpPr/>
          <p:nvPr/>
        </p:nvSpPr>
        <p:spPr>
          <a:xfrm>
            <a:off x="3878855" y="2211709"/>
            <a:ext cx="136815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/>
              <a:t>Text mining tools to transform text</a:t>
            </a:r>
          </a:p>
          <a:p>
            <a:r>
              <a:rPr lang="en-GB" sz="1200" dirty="0"/>
              <a:t>into </a:t>
            </a:r>
            <a:r>
              <a:rPr lang="en-GB" sz="1200" dirty="0" smtClean="0"/>
              <a:t>numbers</a:t>
            </a:r>
          </a:p>
          <a:p>
            <a:endParaRPr lang="en-GB" sz="1200" dirty="0"/>
          </a:p>
          <a:p>
            <a:r>
              <a:rPr lang="en-GB" sz="1200" dirty="0" smtClean="0"/>
              <a:t>Emotion </a:t>
            </a:r>
            <a:r>
              <a:rPr lang="en-GB" sz="1200" dirty="0"/>
              <a:t>recognition</a:t>
            </a:r>
          </a:p>
        </p:txBody>
      </p:sp>
      <p:sp>
        <p:nvSpPr>
          <p:cNvPr id="27" name="5-Point Star 26"/>
          <p:cNvSpPr/>
          <p:nvPr/>
        </p:nvSpPr>
        <p:spPr bwMode="auto">
          <a:xfrm>
            <a:off x="1245822" y="709276"/>
            <a:ext cx="459668" cy="504056"/>
          </a:xfrm>
          <a:prstGeom prst="star5">
            <a:avLst/>
          </a:prstGeom>
          <a:solidFill>
            <a:schemeClr val="bg2">
              <a:lumMod val="40000"/>
              <a:lumOff val="60000"/>
            </a:schemeClr>
          </a:solidFill>
          <a:ln/>
          <a:extLst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wrap="square" lIns="0" tIns="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9" name="5-Point Star 28"/>
          <p:cNvSpPr/>
          <p:nvPr/>
        </p:nvSpPr>
        <p:spPr bwMode="auto">
          <a:xfrm>
            <a:off x="5581660" y="771550"/>
            <a:ext cx="459668" cy="504056"/>
          </a:xfrm>
          <a:prstGeom prst="star5">
            <a:avLst/>
          </a:prstGeom>
          <a:solidFill>
            <a:srgbClr val="FF0000"/>
          </a:solidFill>
          <a:ln/>
          <a:extLst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wrap="square" lIns="0" tIns="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1" name="5-Point Star 30"/>
          <p:cNvSpPr/>
          <p:nvPr/>
        </p:nvSpPr>
        <p:spPr bwMode="auto">
          <a:xfrm>
            <a:off x="7956376" y="771550"/>
            <a:ext cx="459668" cy="504056"/>
          </a:xfrm>
          <a:prstGeom prst="star5">
            <a:avLst/>
          </a:prstGeom>
          <a:solidFill>
            <a:schemeClr val="bg2">
              <a:lumMod val="40000"/>
              <a:lumOff val="60000"/>
            </a:schemeClr>
          </a:solidFill>
          <a:ln/>
          <a:extLst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wrap="square" lIns="0" tIns="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3828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[Data Analysis] </a:t>
            </a:r>
            <a:r>
              <a:rPr lang="en-GB" dirty="0" smtClean="0"/>
              <a:t>Psychographics – Personality Test Results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0F77E14-A51F-4CB0-89A7-AE270396E3B0}" type="slidenum">
              <a:rPr lang="en-US" altLang="en-US" smtClean="0"/>
              <a:pPr>
                <a:defRPr/>
              </a:pPr>
              <a:t>32</a:t>
            </a:fld>
            <a:endParaRPr lang="en-US" altLang="en-US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077" y="830263"/>
            <a:ext cx="6940550" cy="409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51250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[Data Analysis] Regression models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0F77E14-A51F-4CB0-89A7-AE270396E3B0}" type="slidenum">
              <a:rPr lang="en-US" altLang="en-US" smtClean="0"/>
              <a:pPr>
                <a:defRPr/>
              </a:pPr>
              <a:t>33</a:t>
            </a:fld>
            <a:endParaRPr lang="en-US" altLang="en-US"/>
          </a:p>
        </p:txBody>
      </p:sp>
      <p:sp>
        <p:nvSpPr>
          <p:cNvPr id="7" name="Rectangle 6"/>
          <p:cNvSpPr/>
          <p:nvPr/>
        </p:nvSpPr>
        <p:spPr>
          <a:xfrm>
            <a:off x="1475656" y="4691920"/>
            <a:ext cx="658653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/>
              <a:t>Youyou, W., </a:t>
            </a:r>
            <a:r>
              <a:rPr lang="en-GB" sz="1000" b="1" dirty="0"/>
              <a:t>Kosinski</a:t>
            </a:r>
            <a:r>
              <a:rPr lang="en-GB" sz="1000" dirty="0"/>
              <a:t>, M., &amp; Stillwell, D. (2015). Computer-based personality judgments are more accurate than those made by humans. Proceedings of the National Academy of Sciences, 112(4), 1036-1040.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721549"/>
            <a:ext cx="7200000" cy="39127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93155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0F77E14-A51F-4CB0-89A7-AE270396E3B0}" type="slidenum">
              <a:rPr lang="en-US" altLang="en-US" smtClean="0"/>
              <a:pPr>
                <a:defRPr/>
              </a:pPr>
              <a:t>34</a:t>
            </a:fld>
            <a:endParaRPr lang="en-US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829456" cy="480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24943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Demo: 1) Make </a:t>
            </a:r>
            <a:r>
              <a:rPr lang="en-GB" dirty="0" smtClean="0"/>
              <a:t>your </a:t>
            </a:r>
            <a:r>
              <a:rPr lang="en-GB" dirty="0" smtClean="0"/>
              <a:t>“pseudo-Facebook Likes” 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0F77E14-A51F-4CB0-89A7-AE270396E3B0}" type="slidenum">
              <a:rPr lang="en-US" altLang="en-US" smtClean="0"/>
              <a:pPr>
                <a:defRPr/>
              </a:pPr>
              <a:t>35</a:t>
            </a:fld>
            <a:endParaRPr lang="en-US" altLang="en-US"/>
          </a:p>
        </p:txBody>
      </p:sp>
      <p:sp>
        <p:nvSpPr>
          <p:cNvPr id="6" name="TextBox 5"/>
          <p:cNvSpPr txBox="1"/>
          <p:nvPr/>
        </p:nvSpPr>
        <p:spPr>
          <a:xfrm>
            <a:off x="755576" y="1026497"/>
            <a:ext cx="811696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dirty="0" smtClean="0"/>
              <a:t>Go to </a:t>
            </a:r>
            <a:r>
              <a:rPr lang="en-US" sz="4000" b="1" dirty="0" smtClean="0">
                <a:solidFill>
                  <a:srgbClr val="FF0000"/>
                </a:solidFill>
              </a:rPr>
              <a:t>bit.ly/imddemoca</a:t>
            </a:r>
            <a:endParaRPr lang="en-US" sz="3200" b="1" dirty="0">
              <a:solidFill>
                <a:srgbClr val="FF0000"/>
              </a:solidFill>
            </a:endParaRPr>
          </a:p>
          <a:p>
            <a:pPr marL="457200" indent="-457200">
              <a:buAutoNum type="arabicPeriod"/>
            </a:pPr>
            <a:r>
              <a:rPr lang="en-US" dirty="0" smtClean="0"/>
              <a:t>Enter any nick name: hulk, hermione, wolverine,..</a:t>
            </a:r>
          </a:p>
          <a:p>
            <a:pPr marL="457200" indent="-457200">
              <a:buAutoNum type="arabicPeriod"/>
            </a:pPr>
            <a:r>
              <a:rPr lang="en-US" dirty="0" smtClean="0"/>
              <a:t>Click “Likes” or skip for the 10 postings as you feel like</a:t>
            </a:r>
          </a:p>
          <a:p>
            <a:pPr marL="457200" indent="-457200">
              <a:buAutoNum type="arabicPeriod"/>
            </a:pPr>
            <a:r>
              <a:rPr lang="en-US" dirty="0" smtClean="0"/>
              <a:t>Enter age and gender</a:t>
            </a:r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 smtClean="0"/>
          </a:p>
          <a:p>
            <a:pPr marL="457200" indent="-457200">
              <a:buAutoNum type="arabicPeriod"/>
            </a:pP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8425" y="3007655"/>
            <a:ext cx="1734937" cy="16878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2089" y="3355418"/>
            <a:ext cx="1080000" cy="9923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220072" y="3799743"/>
            <a:ext cx="10679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or SKIP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3923928" y="2891720"/>
            <a:ext cx="37721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rgbClr val="0070C0"/>
                </a:solidFill>
              </a:rPr>
              <a:t>Interesting and relevant to you?</a:t>
            </a:r>
            <a:endParaRPr lang="en-GB" i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8493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Demo: 2) Downloading the data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0F77E14-A51F-4CB0-89A7-AE270396E3B0}" type="slidenum">
              <a:rPr lang="en-US" altLang="en-US" smtClean="0"/>
              <a:pPr>
                <a:defRPr/>
              </a:pPr>
              <a:t>36</a:t>
            </a:fld>
            <a:endParaRPr lang="en-US" altLang="en-US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347614"/>
            <a:ext cx="5400000" cy="3031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44481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Demo: 3) Import Data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0F77E14-A51F-4CB0-89A7-AE270396E3B0}" type="slidenum">
              <a:rPr lang="en-US" altLang="en-US" smtClean="0"/>
              <a:pPr>
                <a:defRPr/>
              </a:pPr>
              <a:t>37</a:t>
            </a:fld>
            <a:endParaRPr lang="en-US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413" y="1004888"/>
            <a:ext cx="8639175" cy="313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30097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Demo: 4) </a:t>
            </a:r>
            <a:r>
              <a:rPr lang="en-GB" dirty="0"/>
              <a:t>Process the data, </a:t>
            </a:r>
            <a:r>
              <a:rPr lang="en-GB" dirty="0" smtClean="0"/>
              <a:t>Do regression and </a:t>
            </a:r>
            <a:r>
              <a:rPr lang="en-GB" dirty="0"/>
              <a:t>Predict Age/ Gender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0F77E14-A51F-4CB0-89A7-AE270396E3B0}" type="slidenum">
              <a:rPr lang="en-US" altLang="en-US" smtClean="0"/>
              <a:pPr>
                <a:defRPr/>
              </a:pPr>
              <a:t>38</a:t>
            </a:fld>
            <a:endParaRPr lang="en-US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805623"/>
            <a:ext cx="6372225" cy="197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539552" y="3147814"/>
                <a:ext cx="7848872" cy="144655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2800" b="1" dirty="0"/>
                  <a:t>Age = </a:t>
                </a:r>
                <a14:m>
                  <m:oMath xmlns:m="http://schemas.openxmlformats.org/officeDocument/2006/math">
                    <m:r>
                      <a:rPr lang="el-GR" sz="2800" b="1" i="1" dirty="0">
                        <a:latin typeface="Cambria Math"/>
                        <a:ea typeface="Cambria Math"/>
                      </a:rPr>
                      <m:t>𝜶</m:t>
                    </m:r>
                    <m:r>
                      <a:rPr lang="en-GB" sz="2800" b="1" i="1" dirty="0">
                        <a:latin typeface="Cambria Math"/>
                        <a:ea typeface="Cambria Math"/>
                      </a:rPr>
                      <m:t>+</m:t>
                    </m:r>
                    <m:sSub>
                      <m:sSubPr>
                        <m:ctrlPr>
                          <a:rPr lang="en-GB" sz="2800" b="1" i="1" dirty="0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GB" sz="2800" b="1" i="1" dirty="0">
                            <a:latin typeface="Cambria Math"/>
                            <a:ea typeface="Cambria Math"/>
                          </a:rPr>
                          <m:t>𝜷</m:t>
                        </m:r>
                      </m:e>
                      <m:sub>
                        <m:r>
                          <a:rPr lang="en-GB" sz="2800" b="1" i="1" dirty="0">
                            <a:latin typeface="Cambria Math"/>
                            <a:ea typeface="Cambria Math"/>
                          </a:rPr>
                          <m:t>𝟏</m:t>
                        </m:r>
                      </m:sub>
                    </m:sSub>
                    <m:sSub>
                      <m:sSubPr>
                        <m:ctrlPr>
                          <a:rPr lang="en-GB" sz="2800" b="1" i="1" dirty="0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GB" sz="2800" b="1" i="1" dirty="0">
                            <a:latin typeface="Cambria Math"/>
                            <a:ea typeface="Cambria Math"/>
                          </a:rPr>
                          <m:t>𝑸</m:t>
                        </m:r>
                      </m:e>
                      <m:sub>
                        <m:r>
                          <a:rPr lang="en-GB" sz="2800" b="1" i="1" dirty="0">
                            <a:latin typeface="Cambria Math"/>
                            <a:ea typeface="Cambria Math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GB" sz="2800" b="1" dirty="0">
                    <a:ea typeface="Cambria Math"/>
                  </a:rPr>
                  <a:t> </a:t>
                </a:r>
                <a14:m>
                  <m:oMath xmlns:m="http://schemas.openxmlformats.org/officeDocument/2006/math">
                    <m:r>
                      <a:rPr lang="en-GB" sz="2800" b="1" i="1" dirty="0">
                        <a:latin typeface="Cambria Math"/>
                        <a:ea typeface="Cambria Math"/>
                      </a:rPr>
                      <m:t>+</m:t>
                    </m:r>
                    <m:sSub>
                      <m:sSubPr>
                        <m:ctrlPr>
                          <a:rPr lang="en-GB" sz="2800" b="1" i="1" dirty="0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GB" sz="2800" b="1" i="1" dirty="0">
                            <a:latin typeface="Cambria Math"/>
                            <a:ea typeface="Cambria Math"/>
                          </a:rPr>
                          <m:t> </m:t>
                        </m:r>
                        <m:r>
                          <a:rPr lang="en-GB" sz="2800" b="1" i="1" dirty="0">
                            <a:latin typeface="Cambria Math"/>
                            <a:ea typeface="Cambria Math"/>
                          </a:rPr>
                          <m:t>𝜷</m:t>
                        </m:r>
                      </m:e>
                      <m:sub>
                        <m:r>
                          <a:rPr lang="en-GB" sz="2800" b="1" i="1" dirty="0">
                            <a:latin typeface="Cambria Math"/>
                            <a:ea typeface="Cambria Math"/>
                          </a:rPr>
                          <m:t>𝟐</m:t>
                        </m:r>
                      </m:sub>
                    </m:sSub>
                    <m:sSub>
                      <m:sSubPr>
                        <m:ctrlPr>
                          <a:rPr lang="en-GB" sz="2800" b="1" i="1" dirty="0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GB" sz="2800" b="1" i="1" dirty="0">
                            <a:latin typeface="Cambria Math"/>
                            <a:ea typeface="Cambria Math"/>
                          </a:rPr>
                          <m:t>𝑸</m:t>
                        </m:r>
                      </m:e>
                      <m:sub>
                        <m:r>
                          <a:rPr lang="en-GB" sz="2800" b="1" i="1" dirty="0">
                            <a:latin typeface="Cambria Math"/>
                            <a:ea typeface="Cambria Math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GB" sz="2800" b="1" dirty="0">
                    <a:ea typeface="Cambria Math"/>
                  </a:rPr>
                  <a:t> </a:t>
                </a:r>
                <a14:m>
                  <m:oMath xmlns:m="http://schemas.openxmlformats.org/officeDocument/2006/math">
                    <m:r>
                      <a:rPr lang="en-GB" sz="2800" b="1" i="1" dirty="0">
                        <a:latin typeface="Cambria Math"/>
                        <a:ea typeface="Cambria Math"/>
                      </a:rPr>
                      <m:t>+</m:t>
                    </m:r>
                  </m:oMath>
                </a14:m>
                <a:r>
                  <a:rPr lang="en-GB" sz="2800" b="1" dirty="0">
                    <a:ea typeface="Cambria Math"/>
                  </a:rPr>
                  <a:t>…</a:t>
                </a:r>
                <a14:m>
                  <m:oMath xmlns:m="http://schemas.openxmlformats.org/officeDocument/2006/math">
                    <m:r>
                      <a:rPr lang="en-GB" sz="2800" b="1" i="1" dirty="0">
                        <a:latin typeface="Cambria Math"/>
                        <a:ea typeface="Cambria Math"/>
                      </a:rPr>
                      <m:t>+ </m:t>
                    </m:r>
                    <m:sSub>
                      <m:sSubPr>
                        <m:ctrlPr>
                          <a:rPr lang="en-GB" sz="2800" b="1" i="1" dirty="0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GB" sz="2800" b="1" i="1" dirty="0">
                            <a:latin typeface="Cambria Math"/>
                            <a:ea typeface="Cambria Math"/>
                          </a:rPr>
                          <m:t>𝜷</m:t>
                        </m:r>
                      </m:e>
                      <m:sub>
                        <m:r>
                          <a:rPr lang="en-GB" sz="2800" b="1" i="1" dirty="0">
                            <a:latin typeface="Cambria Math"/>
                            <a:ea typeface="Cambria Math"/>
                          </a:rPr>
                          <m:t>𝟏𝟎</m:t>
                        </m:r>
                      </m:sub>
                    </m:sSub>
                    <m:sSub>
                      <m:sSubPr>
                        <m:ctrlPr>
                          <a:rPr lang="en-GB" sz="2800" b="1" i="1" dirty="0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GB" sz="2800" b="1" i="1" dirty="0">
                            <a:latin typeface="Cambria Math"/>
                            <a:ea typeface="Cambria Math"/>
                          </a:rPr>
                          <m:t>𝑸</m:t>
                        </m:r>
                      </m:e>
                      <m:sub>
                        <m:r>
                          <a:rPr lang="en-GB" sz="2800" b="1" i="1" dirty="0">
                            <a:latin typeface="Cambria Math"/>
                            <a:ea typeface="Cambria Math"/>
                          </a:rPr>
                          <m:t>𝟏𝟎</m:t>
                        </m:r>
                      </m:sub>
                    </m:sSub>
                  </m:oMath>
                </a14:m>
                <a:endParaRPr lang="en-GB" b="1" dirty="0" smtClean="0"/>
              </a:p>
              <a:p>
                <a:endParaRPr lang="en-GB" dirty="0"/>
              </a:p>
              <a:p>
                <a:r>
                  <a:rPr lang="en-GB" dirty="0" smtClean="0"/>
                  <a:t>Ex. Age = 30 + (Fix-it and forget-it) + (Small Business Sat)</a:t>
                </a:r>
              </a:p>
              <a:p>
                <a:r>
                  <a:rPr lang="en-GB" dirty="0" smtClean="0"/>
                  <a:t>	- (I hate my id photo) - (Dude… wait) - (Because I am a girl) </a:t>
                </a:r>
                <a:endParaRPr lang="en-GB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3147814"/>
                <a:ext cx="7848872" cy="1446550"/>
              </a:xfrm>
              <a:prstGeom prst="rect">
                <a:avLst/>
              </a:prstGeom>
              <a:blipFill rotWithShape="1">
                <a:blip r:embed="rId3"/>
                <a:stretch>
                  <a:fillRect l="-855" t="-4202" r="-777" b="-672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65165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Demo: </a:t>
            </a:r>
            <a:r>
              <a:rPr lang="en-GB" dirty="0" smtClean="0"/>
              <a:t>5) </a:t>
            </a:r>
            <a:r>
              <a:rPr lang="en-GB" dirty="0" smtClean="0"/>
              <a:t>Plot graphs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0F77E14-A51F-4CB0-89A7-AE270396E3B0}" type="slidenum">
              <a:rPr lang="en-US" altLang="en-US" smtClean="0"/>
              <a:pPr>
                <a:defRPr/>
              </a:pPr>
              <a:t>39</a:t>
            </a:fld>
            <a:endParaRPr lang="en-US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915566"/>
            <a:ext cx="7200000" cy="3851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73555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fr-FR" dirty="0" smtClean="0"/>
              <a:t>Multidisciplinary field – alternative description</a:t>
            </a:r>
          </a:p>
        </p:txBody>
      </p:sp>
      <p:sp>
        <p:nvSpPr>
          <p:cNvPr id="7173" name="Slide Number Placeholder 8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DAF6CE6A-AB4D-4336-A0F5-3945EED115F4}" type="slidenum">
              <a:rPr lang="en-US" altLang="fr-FR" sz="700"/>
              <a:pPr>
                <a:spcBef>
                  <a:spcPct val="0"/>
                </a:spcBef>
                <a:buClrTx/>
                <a:buFontTx/>
                <a:buNone/>
              </a:pPr>
              <a:t>4</a:t>
            </a:fld>
            <a:endParaRPr lang="en-US" altLang="fr-FR" sz="700"/>
          </a:p>
        </p:txBody>
      </p:sp>
      <p:pic>
        <p:nvPicPr>
          <p:cNvPr id="1026" name="Picture 2" descr="https://miro.medium.com/max/875/1*mgXvzNcwfpnBawI6XTkVR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853445"/>
            <a:ext cx="3600000" cy="3262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971600" y="4431080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200" dirty="0"/>
              <a:t>https://towardsdatascience.com/introduction-to-statistics-e9d72d818745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292078" y="1563638"/>
            <a:ext cx="328341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GB" dirty="0" smtClean="0"/>
              <a:t>This alternative diagram is less </a:t>
            </a:r>
            <a:r>
              <a:rPr lang="en-GB" dirty="0"/>
              <a:t>popular but </a:t>
            </a:r>
            <a:r>
              <a:rPr lang="en-GB" dirty="0" smtClean="0"/>
              <a:t>shows more acceptable description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323528" y="843558"/>
            <a:ext cx="20162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R/ Python</a:t>
            </a:r>
            <a:endParaRPr lang="en-GB" dirty="0"/>
          </a:p>
        </p:txBody>
      </p:sp>
      <p:sp>
        <p:nvSpPr>
          <p:cNvPr id="9" name="TextBox 8"/>
          <p:cNvSpPr txBox="1"/>
          <p:nvPr/>
        </p:nvSpPr>
        <p:spPr>
          <a:xfrm>
            <a:off x="4427984" y="731480"/>
            <a:ext cx="20162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Uncertainty</a:t>
            </a:r>
          </a:p>
          <a:p>
            <a:r>
              <a:rPr lang="en-US" dirty="0" smtClean="0"/>
              <a:t>Causality</a:t>
            </a:r>
            <a:endParaRPr lang="en-GB" dirty="0"/>
          </a:p>
        </p:txBody>
      </p:sp>
      <p:sp>
        <p:nvSpPr>
          <p:cNvPr id="10" name="TextBox 9"/>
          <p:cNvSpPr txBox="1"/>
          <p:nvPr/>
        </p:nvSpPr>
        <p:spPr>
          <a:xfrm>
            <a:off x="3851920" y="3363838"/>
            <a:ext cx="28803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Materializing the business opportunity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32712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Demo: </a:t>
            </a:r>
            <a:r>
              <a:rPr lang="en-GB" dirty="0" smtClean="0"/>
              <a:t>6) </a:t>
            </a:r>
            <a:r>
              <a:rPr lang="en-GB" dirty="0" smtClean="0"/>
              <a:t>Regression using Training data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0F77E14-A51F-4CB0-89A7-AE270396E3B0}" type="slidenum">
              <a:rPr lang="en-US" altLang="en-US" smtClean="0"/>
              <a:pPr>
                <a:defRPr/>
              </a:pPr>
              <a:t>40</a:t>
            </a:fld>
            <a:endParaRPr lang="en-US" altLang="en-US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964" y="774402"/>
            <a:ext cx="8640000" cy="107489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652" y="2067694"/>
            <a:ext cx="8329535" cy="259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13343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Demo: </a:t>
            </a:r>
            <a:r>
              <a:rPr lang="en-GB" dirty="0" smtClean="0"/>
              <a:t>7) </a:t>
            </a:r>
            <a:r>
              <a:rPr lang="en-GB" dirty="0" smtClean="0"/>
              <a:t>Regression using Training data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0F77E14-A51F-4CB0-89A7-AE270396E3B0}" type="slidenum">
              <a:rPr lang="en-US" altLang="en-US" smtClean="0"/>
              <a:pPr>
                <a:defRPr/>
              </a:pPr>
              <a:t>41</a:t>
            </a:fld>
            <a:endParaRPr lang="en-US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508" y="843558"/>
            <a:ext cx="7200000" cy="74357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1707654"/>
            <a:ext cx="5754476" cy="3024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75942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/>
          <p:cNvSpPr/>
          <p:nvPr/>
        </p:nvSpPr>
        <p:spPr bwMode="auto">
          <a:xfrm>
            <a:off x="4860032" y="2283718"/>
            <a:ext cx="360040" cy="1250993"/>
          </a:xfrm>
          <a:custGeom>
            <a:avLst/>
            <a:gdLst>
              <a:gd name="connsiteX0" fmla="*/ 411168 w 424047"/>
              <a:gd name="connsiteY0" fmla="*/ 0 h 1539025"/>
              <a:gd name="connsiteX1" fmla="*/ 56999 w 424047"/>
              <a:gd name="connsiteY1" fmla="*/ 579549 h 1539025"/>
              <a:gd name="connsiteX2" fmla="*/ 37681 w 424047"/>
              <a:gd name="connsiteY2" fmla="*/ 972355 h 1539025"/>
              <a:gd name="connsiteX3" fmla="*/ 424047 w 424047"/>
              <a:gd name="connsiteY3" fmla="*/ 1539025 h 1539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4047" h="1539025">
                <a:moveTo>
                  <a:pt x="411168" y="0"/>
                </a:moveTo>
                <a:cubicBezTo>
                  <a:pt x="265207" y="208745"/>
                  <a:pt x="119247" y="417490"/>
                  <a:pt x="56999" y="579549"/>
                </a:cubicBezTo>
                <a:cubicBezTo>
                  <a:pt x="-5249" y="741608"/>
                  <a:pt x="-23494" y="812442"/>
                  <a:pt x="37681" y="972355"/>
                </a:cubicBezTo>
                <a:cubicBezTo>
                  <a:pt x="98856" y="1132268"/>
                  <a:pt x="352140" y="1458532"/>
                  <a:pt x="424047" y="1539025"/>
                </a:cubicBezTo>
              </a:path>
            </a:pathLst>
          </a:custGeom>
          <a:ln w="57150">
            <a:headEnd type="none" w="med" len="med"/>
            <a:tailEnd type="arrow" w="med" len="med"/>
          </a:ln>
          <a:ex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vert="horz" wrap="square" lIns="0" tIns="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[Data Analysis] Regression models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0F77E14-A51F-4CB0-89A7-AE270396E3B0}" type="slidenum">
              <a:rPr lang="en-US" altLang="en-US" smtClean="0"/>
              <a:pPr>
                <a:defRPr/>
              </a:pPr>
              <a:t>42</a:t>
            </a:fld>
            <a:endParaRPr lang="en-US" altLang="en-US"/>
          </a:p>
        </p:txBody>
      </p:sp>
      <p:sp>
        <p:nvSpPr>
          <p:cNvPr id="4" name="TextBox 3"/>
          <p:cNvSpPr txBox="1"/>
          <p:nvPr/>
        </p:nvSpPr>
        <p:spPr>
          <a:xfrm>
            <a:off x="755576" y="1026497"/>
            <a:ext cx="2412267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smtClean="0"/>
              <a:t>Training data</a:t>
            </a:r>
          </a:p>
          <a:p>
            <a:endParaRPr lang="en-US" dirty="0"/>
          </a:p>
          <a:p>
            <a:r>
              <a:rPr lang="en-US" dirty="0" smtClean="0"/>
              <a:t>270k users’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Facebook likes</a:t>
            </a:r>
          </a:p>
          <a:p>
            <a:endParaRPr lang="en-US" b="1" dirty="0" smtClean="0">
              <a:solidFill>
                <a:srgbClr val="FF0000"/>
              </a:solidFill>
            </a:endParaRPr>
          </a:p>
          <a:p>
            <a:r>
              <a:rPr lang="en-US" b="1" dirty="0" smtClean="0">
                <a:solidFill>
                  <a:srgbClr val="FF0000"/>
                </a:solidFill>
              </a:rPr>
              <a:t>&amp;</a:t>
            </a:r>
          </a:p>
          <a:p>
            <a:endParaRPr lang="en-US" b="1" dirty="0" smtClean="0">
              <a:solidFill>
                <a:srgbClr val="FF0000"/>
              </a:solidFill>
            </a:endParaRPr>
          </a:p>
          <a:p>
            <a:r>
              <a:rPr lang="en-US" b="1" dirty="0" smtClean="0">
                <a:solidFill>
                  <a:srgbClr val="FF0000"/>
                </a:solidFill>
              </a:rPr>
              <a:t>Personality test results</a:t>
            </a:r>
          </a:p>
          <a:p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5220072" y="1038091"/>
            <a:ext cx="2160240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u="sng" dirty="0" smtClean="0"/>
              <a:t>New data</a:t>
            </a:r>
          </a:p>
          <a:p>
            <a:endParaRPr lang="en-US" dirty="0"/>
          </a:p>
          <a:p>
            <a:r>
              <a:rPr lang="en-US" dirty="0" smtClean="0"/>
              <a:t>87mil </a:t>
            </a:r>
            <a:r>
              <a:rPr lang="en-US" dirty="0"/>
              <a:t>users’</a:t>
            </a:r>
          </a:p>
          <a:p>
            <a:r>
              <a:rPr lang="en-US" b="1" dirty="0">
                <a:solidFill>
                  <a:srgbClr val="FF0000"/>
                </a:solidFill>
              </a:rPr>
              <a:t>Facebook likes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b="1" dirty="0">
                <a:solidFill>
                  <a:srgbClr val="FF0000"/>
                </a:solidFill>
              </a:rPr>
              <a:t>Personality test results</a:t>
            </a:r>
          </a:p>
          <a:p>
            <a:endParaRPr lang="en-US" dirty="0"/>
          </a:p>
        </p:txBody>
      </p:sp>
      <p:sp>
        <p:nvSpPr>
          <p:cNvPr id="6" name="Rounded Rectangle 5"/>
          <p:cNvSpPr/>
          <p:nvPr/>
        </p:nvSpPr>
        <p:spPr bwMode="auto">
          <a:xfrm>
            <a:off x="3923928" y="2683003"/>
            <a:ext cx="2088232" cy="392803"/>
          </a:xfrm>
          <a:prstGeom prst="roundRect">
            <a:avLst/>
          </a:prstGeom>
          <a:ln/>
          <a:extLst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0" tIns="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Predictive model</a:t>
            </a:r>
          </a:p>
        </p:txBody>
      </p:sp>
      <p:sp>
        <p:nvSpPr>
          <p:cNvPr id="8" name="Right Brace 7"/>
          <p:cNvSpPr/>
          <p:nvPr/>
        </p:nvSpPr>
        <p:spPr bwMode="auto">
          <a:xfrm>
            <a:off x="2987825" y="2067694"/>
            <a:ext cx="720080" cy="1656184"/>
          </a:xfrm>
          <a:prstGeom prst="rightBrace">
            <a:avLst/>
          </a:prstGeom>
          <a:ln w="57150">
            <a:solidFill>
              <a:schemeClr val="tx2"/>
            </a:solidFill>
          </a:ln>
          <a:ex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vert="horz" wrap="square" lIns="0" tIns="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6423292" y="2611546"/>
                <a:ext cx="2419509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GB" sz="1600" b="1" dirty="0"/>
                  <a:t>Age = </a:t>
                </a:r>
                <a14:m>
                  <m:oMath xmlns:m="http://schemas.openxmlformats.org/officeDocument/2006/math">
                    <m:r>
                      <a:rPr lang="el-GR" sz="1600" b="1" i="1" dirty="0">
                        <a:latin typeface="Cambria Math"/>
                        <a:ea typeface="Cambria Math"/>
                      </a:rPr>
                      <m:t>𝜶</m:t>
                    </m:r>
                    <m:r>
                      <a:rPr lang="en-GB" sz="1600" b="1" i="1" dirty="0">
                        <a:latin typeface="Cambria Math"/>
                        <a:ea typeface="Cambria Math"/>
                      </a:rPr>
                      <m:t>+</m:t>
                    </m:r>
                    <m:sSub>
                      <m:sSubPr>
                        <m:ctrlPr>
                          <a:rPr lang="en-GB" sz="1600" b="1" i="1" dirty="0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GB" sz="1600" b="1" i="1" dirty="0">
                            <a:latin typeface="Cambria Math"/>
                            <a:ea typeface="Cambria Math"/>
                          </a:rPr>
                          <m:t>𝜷</m:t>
                        </m:r>
                      </m:e>
                      <m:sub>
                        <m:r>
                          <a:rPr lang="en-GB" sz="1600" b="1" i="1" dirty="0">
                            <a:latin typeface="Cambria Math"/>
                            <a:ea typeface="Cambria Math"/>
                          </a:rPr>
                          <m:t>𝟏</m:t>
                        </m:r>
                      </m:sub>
                    </m:sSub>
                    <m:sSub>
                      <m:sSubPr>
                        <m:ctrlPr>
                          <a:rPr lang="en-GB" sz="1600" b="1" i="1" dirty="0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GB" sz="1600" b="1" i="1" dirty="0">
                            <a:latin typeface="Cambria Math"/>
                            <a:ea typeface="Cambria Math"/>
                          </a:rPr>
                          <m:t>𝑸</m:t>
                        </m:r>
                      </m:e>
                      <m:sub>
                        <m:r>
                          <a:rPr lang="en-GB" sz="1600" b="1" i="1" dirty="0">
                            <a:latin typeface="Cambria Math"/>
                            <a:ea typeface="Cambria Math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GB" sz="1600" b="1" dirty="0">
                    <a:ea typeface="Cambria Math"/>
                  </a:rPr>
                  <a:t> </a:t>
                </a:r>
                <a14:m>
                  <m:oMath xmlns:m="http://schemas.openxmlformats.org/officeDocument/2006/math">
                    <m:r>
                      <a:rPr lang="en-GB" sz="1600" b="1" i="1" dirty="0">
                        <a:latin typeface="Cambria Math"/>
                        <a:ea typeface="Cambria Math"/>
                      </a:rPr>
                      <m:t>+</m:t>
                    </m:r>
                    <m:sSub>
                      <m:sSubPr>
                        <m:ctrlPr>
                          <a:rPr lang="en-GB" sz="1600" b="1" i="1" dirty="0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GB" sz="1600" b="1" i="1" dirty="0">
                            <a:latin typeface="Cambria Math"/>
                            <a:ea typeface="Cambria Math"/>
                          </a:rPr>
                          <m:t> </m:t>
                        </m:r>
                        <m:r>
                          <a:rPr lang="en-GB" sz="1600" b="1" i="1" dirty="0">
                            <a:latin typeface="Cambria Math"/>
                            <a:ea typeface="Cambria Math"/>
                          </a:rPr>
                          <m:t>𝜷</m:t>
                        </m:r>
                      </m:e>
                      <m:sub>
                        <m:r>
                          <a:rPr lang="en-GB" sz="1600" b="1" i="1" dirty="0">
                            <a:latin typeface="Cambria Math"/>
                            <a:ea typeface="Cambria Math"/>
                          </a:rPr>
                          <m:t>𝟐</m:t>
                        </m:r>
                      </m:sub>
                    </m:sSub>
                    <m:sSub>
                      <m:sSubPr>
                        <m:ctrlPr>
                          <a:rPr lang="en-GB" sz="1600" b="1" i="1" dirty="0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GB" sz="1600" b="1" i="1" dirty="0">
                            <a:latin typeface="Cambria Math"/>
                            <a:ea typeface="Cambria Math"/>
                          </a:rPr>
                          <m:t>𝑸</m:t>
                        </m:r>
                      </m:e>
                      <m:sub>
                        <m:r>
                          <a:rPr lang="en-GB" sz="1600" b="1" i="1" dirty="0">
                            <a:latin typeface="Cambria Math"/>
                            <a:ea typeface="Cambria Math"/>
                          </a:rPr>
                          <m:t>𝟐</m:t>
                        </m:r>
                      </m:sub>
                    </m:sSub>
                  </m:oMath>
                </a14:m>
                <a:endParaRPr lang="en-GB" sz="1600" b="1" dirty="0" smtClean="0">
                  <a:ea typeface="Cambria Math"/>
                </a:endParaRPr>
              </a:p>
              <a:p>
                <a:r>
                  <a:rPr lang="en-GB" sz="1600" b="1" dirty="0">
                    <a:ea typeface="Cambria Math"/>
                  </a:rPr>
                  <a:t>	</a:t>
                </a:r>
                <a:r>
                  <a:rPr lang="en-GB" sz="1600" b="1" dirty="0" smtClean="0">
                    <a:ea typeface="Cambria Math"/>
                  </a:rPr>
                  <a:t> </a:t>
                </a:r>
                <a14:m>
                  <m:oMath xmlns:m="http://schemas.openxmlformats.org/officeDocument/2006/math">
                    <m:r>
                      <a:rPr lang="en-GB" sz="1600" b="1" i="1" dirty="0">
                        <a:latin typeface="Cambria Math"/>
                        <a:ea typeface="Cambria Math"/>
                      </a:rPr>
                      <m:t>+</m:t>
                    </m:r>
                  </m:oMath>
                </a14:m>
                <a:r>
                  <a:rPr lang="en-GB" sz="1600" b="1" dirty="0">
                    <a:ea typeface="Cambria Math"/>
                  </a:rPr>
                  <a:t>…</a:t>
                </a:r>
                <a14:m>
                  <m:oMath xmlns:m="http://schemas.openxmlformats.org/officeDocument/2006/math">
                    <m:r>
                      <a:rPr lang="en-GB" sz="1600" b="1" i="1" dirty="0">
                        <a:latin typeface="Cambria Math"/>
                        <a:ea typeface="Cambria Math"/>
                      </a:rPr>
                      <m:t>+ </m:t>
                    </m:r>
                    <m:sSub>
                      <m:sSubPr>
                        <m:ctrlPr>
                          <a:rPr lang="en-GB" sz="1600" b="1" i="1" dirty="0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GB" sz="1600" b="1" i="1" dirty="0">
                            <a:latin typeface="Cambria Math"/>
                            <a:ea typeface="Cambria Math"/>
                          </a:rPr>
                          <m:t>𝜷</m:t>
                        </m:r>
                      </m:e>
                      <m:sub>
                        <m:r>
                          <a:rPr lang="en-GB" sz="1600" b="1" i="1" dirty="0">
                            <a:latin typeface="Cambria Math"/>
                            <a:ea typeface="Cambria Math"/>
                          </a:rPr>
                          <m:t>𝟏𝟎</m:t>
                        </m:r>
                      </m:sub>
                    </m:sSub>
                    <m:sSub>
                      <m:sSubPr>
                        <m:ctrlPr>
                          <a:rPr lang="en-GB" sz="1600" b="1" i="1" dirty="0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GB" sz="1600" b="1" i="1" dirty="0">
                            <a:latin typeface="Cambria Math"/>
                            <a:ea typeface="Cambria Math"/>
                          </a:rPr>
                          <m:t>𝑸</m:t>
                        </m:r>
                      </m:e>
                      <m:sub>
                        <m:r>
                          <a:rPr lang="en-GB" sz="1600" b="1" i="1" dirty="0">
                            <a:latin typeface="Cambria Math"/>
                            <a:ea typeface="Cambria Math"/>
                          </a:rPr>
                          <m:t>𝟏𝟎</m:t>
                        </m:r>
                      </m:sub>
                    </m:sSub>
                  </m:oMath>
                </a14:m>
                <a:endParaRPr lang="en-GB" sz="1600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3292" y="2611546"/>
                <a:ext cx="2419509" cy="584775"/>
              </a:xfrm>
              <a:prstGeom prst="rect">
                <a:avLst/>
              </a:prstGeom>
              <a:blipFill rotWithShape="1">
                <a:blip r:embed="rId2"/>
                <a:stretch>
                  <a:fillRect l="-1511" t="-3125" b="-125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24548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Political views: selected </a:t>
            </a:r>
            <a:r>
              <a:rPr lang="en-GB" dirty="0"/>
              <a:t>most predictive </a:t>
            </a:r>
            <a:r>
              <a:rPr lang="en-GB" dirty="0" smtClean="0"/>
              <a:t>Likes 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0F77E14-A51F-4CB0-89A7-AE270396E3B0}" type="slidenum">
              <a:rPr lang="en-US" altLang="en-US" smtClean="0"/>
              <a:pPr>
                <a:defRPr/>
              </a:pPr>
              <a:t>43</a:t>
            </a:fld>
            <a:endParaRPr lang="en-US" altLang="en-US"/>
          </a:p>
        </p:txBody>
      </p:sp>
      <p:sp>
        <p:nvSpPr>
          <p:cNvPr id="3" name="Rectangle 2"/>
          <p:cNvSpPr/>
          <p:nvPr/>
        </p:nvSpPr>
        <p:spPr>
          <a:xfrm>
            <a:off x="2483768" y="996180"/>
            <a:ext cx="4572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b="1" dirty="0" smtClean="0"/>
              <a:t>Selected </a:t>
            </a:r>
            <a:r>
              <a:rPr lang="en-GB" b="1" dirty="0"/>
              <a:t>most predictive </a:t>
            </a:r>
            <a:r>
              <a:rPr lang="en-GB" b="1" dirty="0" smtClean="0"/>
              <a:t>Likes</a:t>
            </a:r>
            <a:endParaRPr lang="en-GB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1419622"/>
            <a:ext cx="9000000" cy="2678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Oval 8"/>
          <p:cNvSpPr/>
          <p:nvPr/>
        </p:nvSpPr>
        <p:spPr bwMode="auto">
          <a:xfrm>
            <a:off x="971600" y="3147814"/>
            <a:ext cx="1656184" cy="679643"/>
          </a:xfrm>
          <a:prstGeom prst="ellipse">
            <a:avLst/>
          </a:prstGeom>
          <a:noFill/>
          <a:ln w="28575">
            <a:solidFill>
              <a:srgbClr val="FF0000"/>
            </a:solidFill>
          </a:ln>
          <a:effectLst/>
          <a:extLst/>
        </p:spPr>
        <p:txBody>
          <a:bodyPr vert="horz" wrap="square" lIns="0" tIns="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Oval 10"/>
          <p:cNvSpPr/>
          <p:nvPr/>
        </p:nvSpPr>
        <p:spPr bwMode="auto">
          <a:xfrm>
            <a:off x="4716016" y="2211710"/>
            <a:ext cx="1656184" cy="679643"/>
          </a:xfrm>
          <a:prstGeom prst="ellipse">
            <a:avLst/>
          </a:prstGeom>
          <a:noFill/>
          <a:ln w="28575">
            <a:solidFill>
              <a:srgbClr val="FF0000"/>
            </a:solidFill>
          </a:ln>
          <a:effectLst/>
          <a:extLst/>
        </p:spPr>
        <p:txBody>
          <a:bodyPr vert="horz" wrap="square" lIns="0" tIns="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345221" y="4243903"/>
            <a:ext cx="25651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Some obvious words</a:t>
            </a:r>
            <a:endParaRPr lang="en-GB" dirty="0"/>
          </a:p>
        </p:txBody>
      </p:sp>
      <p:sp>
        <p:nvSpPr>
          <p:cNvPr id="4" name="Rectangle 3"/>
          <p:cNvSpPr/>
          <p:nvPr/>
        </p:nvSpPr>
        <p:spPr>
          <a:xfrm>
            <a:off x="4505153" y="4591740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800" dirty="0"/>
              <a:t>Kosinski, M., Stillwell, D., &amp; Graepel, T. (2013). Private traits and attributes are predictable from digital records of human behavior. </a:t>
            </a:r>
            <a:r>
              <a:rPr lang="en-GB" sz="800" i="1" dirty="0"/>
              <a:t>Proceedings of the National Academy of Sciences</a:t>
            </a:r>
            <a:r>
              <a:rPr lang="en-GB" sz="800" dirty="0"/>
              <a:t>, </a:t>
            </a:r>
            <a:r>
              <a:rPr lang="en-GB" sz="800" i="1" dirty="0"/>
              <a:t>110</a:t>
            </a:r>
            <a:r>
              <a:rPr lang="en-GB" sz="800" dirty="0"/>
              <a:t>(15), 5802-5805.</a:t>
            </a:r>
          </a:p>
        </p:txBody>
      </p:sp>
    </p:spTree>
    <p:extLst>
      <p:ext uri="{BB962C8B-B14F-4D97-AF65-F5344CB8AC3E}">
        <p14:creationId xmlns:p14="http://schemas.microsoft.com/office/powerpoint/2010/main" val="1177529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Openness: selected </a:t>
            </a:r>
            <a:r>
              <a:rPr lang="en-GB" dirty="0"/>
              <a:t>most predictive </a:t>
            </a:r>
            <a:r>
              <a:rPr lang="en-GB" dirty="0" smtClean="0"/>
              <a:t>Likes 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0F77E14-A51F-4CB0-89A7-AE270396E3B0}" type="slidenum">
              <a:rPr lang="en-US" altLang="en-US" smtClean="0"/>
              <a:pPr>
                <a:defRPr/>
              </a:pPr>
              <a:t>44</a:t>
            </a:fld>
            <a:endParaRPr lang="en-US" altLang="en-US"/>
          </a:p>
        </p:txBody>
      </p:sp>
      <p:sp>
        <p:nvSpPr>
          <p:cNvPr id="3" name="Rectangle 2"/>
          <p:cNvSpPr/>
          <p:nvPr/>
        </p:nvSpPr>
        <p:spPr>
          <a:xfrm>
            <a:off x="2483768" y="996180"/>
            <a:ext cx="4572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b="1" dirty="0" smtClean="0"/>
              <a:t>Selected </a:t>
            </a:r>
            <a:r>
              <a:rPr lang="en-GB" b="1" dirty="0"/>
              <a:t>most predictive </a:t>
            </a:r>
            <a:r>
              <a:rPr lang="en-GB" b="1" dirty="0" smtClean="0"/>
              <a:t>Likes</a:t>
            </a:r>
            <a:endParaRPr lang="en-GB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1419622"/>
            <a:ext cx="9000000" cy="24503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Oval 6"/>
          <p:cNvSpPr/>
          <p:nvPr/>
        </p:nvSpPr>
        <p:spPr bwMode="auto">
          <a:xfrm>
            <a:off x="1043608" y="1965155"/>
            <a:ext cx="1656184" cy="679643"/>
          </a:xfrm>
          <a:prstGeom prst="ellipse">
            <a:avLst/>
          </a:prstGeom>
          <a:noFill/>
          <a:ln w="28575">
            <a:solidFill>
              <a:srgbClr val="FF0000"/>
            </a:solidFill>
          </a:ln>
          <a:effectLst/>
          <a:extLst/>
        </p:spPr>
        <p:txBody>
          <a:bodyPr vert="horz" wrap="square" lIns="0" tIns="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Oval 7"/>
          <p:cNvSpPr/>
          <p:nvPr/>
        </p:nvSpPr>
        <p:spPr bwMode="auto">
          <a:xfrm>
            <a:off x="4535496" y="2427734"/>
            <a:ext cx="1656184" cy="679643"/>
          </a:xfrm>
          <a:prstGeom prst="ellipse">
            <a:avLst/>
          </a:prstGeom>
          <a:noFill/>
          <a:ln w="28575">
            <a:solidFill>
              <a:srgbClr val="FF0000"/>
            </a:solidFill>
          </a:ln>
          <a:effectLst/>
          <a:extLst/>
        </p:spPr>
        <p:txBody>
          <a:bodyPr vert="horz" wrap="square" lIns="0" tIns="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43608" y="4155926"/>
            <a:ext cx="30925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Some less obvious </a:t>
            </a:r>
            <a:r>
              <a:rPr lang="en-GB" dirty="0" smtClean="0"/>
              <a:t>words</a:t>
            </a:r>
          </a:p>
          <a:p>
            <a:r>
              <a:rPr lang="en-US" dirty="0" smtClean="0"/>
              <a:t>based </a:t>
            </a:r>
            <a:r>
              <a:rPr lang="en-US" dirty="0"/>
              <a:t>on US </a:t>
            </a:r>
            <a:r>
              <a:rPr lang="en-US" dirty="0" smtClean="0"/>
              <a:t>data</a:t>
            </a:r>
            <a:endParaRPr lang="en-GB" dirty="0"/>
          </a:p>
        </p:txBody>
      </p:sp>
      <p:sp>
        <p:nvSpPr>
          <p:cNvPr id="11" name="Rectangle 10"/>
          <p:cNvSpPr/>
          <p:nvPr/>
        </p:nvSpPr>
        <p:spPr>
          <a:xfrm>
            <a:off x="4505153" y="4591740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800" dirty="0"/>
              <a:t>Kosinski, M., Stillwell, D., &amp; Graepel, T. (2013). Private traits and attributes are predictable from digital records of human behavior. </a:t>
            </a:r>
            <a:r>
              <a:rPr lang="en-GB" sz="800" i="1" dirty="0"/>
              <a:t>Proceedings of the National Academy of Sciences</a:t>
            </a:r>
            <a:r>
              <a:rPr lang="en-GB" sz="800" dirty="0"/>
              <a:t>, </a:t>
            </a:r>
            <a:r>
              <a:rPr lang="en-GB" sz="800" i="1" dirty="0"/>
              <a:t>110</a:t>
            </a:r>
            <a:r>
              <a:rPr lang="en-GB" sz="800" dirty="0"/>
              <a:t>(15), 5802-5805.</a:t>
            </a:r>
          </a:p>
        </p:txBody>
      </p:sp>
    </p:spTree>
    <p:extLst>
      <p:ext uri="{BB962C8B-B14F-4D97-AF65-F5344CB8AC3E}">
        <p14:creationId xmlns:p14="http://schemas.microsoft.com/office/powerpoint/2010/main" val="176372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Our focus is on Data Science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0F77E14-A51F-4CB0-89A7-AE270396E3B0}" type="slidenum">
              <a:rPr lang="en-US" altLang="en-US" smtClean="0"/>
              <a:pPr>
                <a:defRPr/>
              </a:pPr>
              <a:t>45</a:t>
            </a:fld>
            <a:endParaRPr lang="en-US" altLang="en-US"/>
          </a:p>
        </p:txBody>
      </p:sp>
      <p:sp>
        <p:nvSpPr>
          <p:cNvPr id="8" name="Chevron 7"/>
          <p:cNvSpPr/>
          <p:nvPr/>
        </p:nvSpPr>
        <p:spPr bwMode="auto">
          <a:xfrm>
            <a:off x="683568" y="1851670"/>
            <a:ext cx="1584176" cy="2520280"/>
          </a:xfrm>
          <a:prstGeom prst="chevron">
            <a:avLst>
              <a:gd name="adj" fmla="val 12739"/>
            </a:avLst>
          </a:prstGeom>
          <a:ln/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Chevron 12"/>
          <p:cNvSpPr/>
          <p:nvPr/>
        </p:nvSpPr>
        <p:spPr bwMode="auto">
          <a:xfrm>
            <a:off x="2195736" y="1850599"/>
            <a:ext cx="1584176" cy="2520280"/>
          </a:xfrm>
          <a:prstGeom prst="chevron">
            <a:avLst>
              <a:gd name="adj" fmla="val 12739"/>
            </a:avLst>
          </a:prstGeom>
          <a:ln/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Chevron 13"/>
          <p:cNvSpPr/>
          <p:nvPr/>
        </p:nvSpPr>
        <p:spPr bwMode="auto">
          <a:xfrm>
            <a:off x="3707904" y="1850599"/>
            <a:ext cx="1584176" cy="2520280"/>
          </a:xfrm>
          <a:prstGeom prst="chevron">
            <a:avLst>
              <a:gd name="adj" fmla="val 12739"/>
            </a:avLst>
          </a:prstGeom>
          <a:ln/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Chevron 14"/>
          <p:cNvSpPr/>
          <p:nvPr/>
        </p:nvSpPr>
        <p:spPr bwMode="auto">
          <a:xfrm>
            <a:off x="5220072" y="1850599"/>
            <a:ext cx="1584176" cy="2520280"/>
          </a:xfrm>
          <a:prstGeom prst="chevron">
            <a:avLst>
              <a:gd name="adj" fmla="val 12739"/>
            </a:avLst>
          </a:prstGeom>
          <a:ln/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" name="Chevron 15"/>
          <p:cNvSpPr/>
          <p:nvPr/>
        </p:nvSpPr>
        <p:spPr bwMode="auto">
          <a:xfrm>
            <a:off x="6732240" y="1850599"/>
            <a:ext cx="1584176" cy="2520280"/>
          </a:xfrm>
          <a:prstGeom prst="chevron">
            <a:avLst>
              <a:gd name="adj" fmla="val 12739"/>
            </a:avLst>
          </a:prstGeom>
          <a:ln/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27584" y="1130519"/>
            <a:ext cx="14401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Access &amp; Collect</a:t>
            </a:r>
            <a:endParaRPr lang="en-GB" dirty="0"/>
          </a:p>
        </p:txBody>
      </p:sp>
      <p:sp>
        <p:nvSpPr>
          <p:cNvPr id="18" name="TextBox 17"/>
          <p:cNvSpPr txBox="1"/>
          <p:nvPr/>
        </p:nvSpPr>
        <p:spPr>
          <a:xfrm>
            <a:off x="2339752" y="1430745"/>
            <a:ext cx="14401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Store</a:t>
            </a:r>
            <a:endParaRPr lang="en-GB" dirty="0"/>
          </a:p>
        </p:txBody>
      </p:sp>
      <p:sp>
        <p:nvSpPr>
          <p:cNvPr id="19" name="TextBox 18"/>
          <p:cNvSpPr txBox="1"/>
          <p:nvPr/>
        </p:nvSpPr>
        <p:spPr>
          <a:xfrm>
            <a:off x="3779912" y="1430745"/>
            <a:ext cx="14401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Process</a:t>
            </a:r>
            <a:endParaRPr lang="en-GB" dirty="0"/>
          </a:p>
        </p:txBody>
      </p:sp>
      <p:sp>
        <p:nvSpPr>
          <p:cNvPr id="20" name="TextBox 19"/>
          <p:cNvSpPr txBox="1"/>
          <p:nvPr/>
        </p:nvSpPr>
        <p:spPr>
          <a:xfrm>
            <a:off x="5292080" y="1430745"/>
            <a:ext cx="14401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Analyse</a:t>
            </a:r>
            <a:endParaRPr lang="en-GB" dirty="0"/>
          </a:p>
        </p:txBody>
      </p:sp>
      <p:sp>
        <p:nvSpPr>
          <p:cNvPr id="21" name="TextBox 20"/>
          <p:cNvSpPr txBox="1"/>
          <p:nvPr/>
        </p:nvSpPr>
        <p:spPr>
          <a:xfrm>
            <a:off x="6804248" y="1423918"/>
            <a:ext cx="14401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Report</a:t>
            </a:r>
            <a:endParaRPr lang="en-GB" dirty="0"/>
          </a:p>
        </p:txBody>
      </p:sp>
      <p:sp>
        <p:nvSpPr>
          <p:cNvPr id="17" name="Rectangle 16"/>
          <p:cNvSpPr/>
          <p:nvPr/>
        </p:nvSpPr>
        <p:spPr>
          <a:xfrm>
            <a:off x="6895573" y="2197967"/>
            <a:ext cx="136815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/>
              <a:t>Visualization and </a:t>
            </a:r>
            <a:r>
              <a:rPr lang="en-GB" sz="1200" dirty="0" smtClean="0"/>
              <a:t>graphic interpretation</a:t>
            </a:r>
          </a:p>
          <a:p>
            <a:endParaRPr lang="en-US" sz="1200" dirty="0" smtClean="0"/>
          </a:p>
          <a:p>
            <a:r>
              <a:rPr lang="en-US" sz="1200" dirty="0" smtClean="0"/>
              <a:t>Robustness check</a:t>
            </a:r>
          </a:p>
          <a:p>
            <a:endParaRPr lang="en-US" sz="1200" dirty="0"/>
          </a:p>
          <a:p>
            <a:r>
              <a:rPr lang="en-US" sz="1200" dirty="0" smtClean="0"/>
              <a:t>Open Science</a:t>
            </a:r>
            <a:endParaRPr lang="en-GB" sz="1200" dirty="0"/>
          </a:p>
        </p:txBody>
      </p:sp>
      <p:sp>
        <p:nvSpPr>
          <p:cNvPr id="23" name="Rectangle 22"/>
          <p:cNvSpPr/>
          <p:nvPr/>
        </p:nvSpPr>
        <p:spPr>
          <a:xfrm>
            <a:off x="5436096" y="2211709"/>
            <a:ext cx="136815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/>
              <a:t>Ridge, lasso, principal components</a:t>
            </a:r>
          </a:p>
          <a:p>
            <a:r>
              <a:rPr lang="en-GB" sz="1200" dirty="0"/>
              <a:t>regression, partial least</a:t>
            </a:r>
          </a:p>
          <a:p>
            <a:r>
              <a:rPr lang="en-GB" sz="1200" dirty="0"/>
              <a:t>squares, regression trees</a:t>
            </a:r>
          </a:p>
          <a:p>
            <a:endParaRPr lang="en-GB" sz="1200" dirty="0" smtClean="0"/>
          </a:p>
          <a:p>
            <a:r>
              <a:rPr lang="en-GB" sz="1200" dirty="0" smtClean="0"/>
              <a:t>Deep learning</a:t>
            </a:r>
          </a:p>
          <a:p>
            <a:r>
              <a:rPr lang="en-US" sz="1200" dirty="0" smtClean="0"/>
              <a:t>…</a:t>
            </a:r>
            <a:endParaRPr lang="en-GB" sz="1200" dirty="0"/>
          </a:p>
        </p:txBody>
      </p:sp>
      <p:sp>
        <p:nvSpPr>
          <p:cNvPr id="24" name="Rectangle 23"/>
          <p:cNvSpPr/>
          <p:nvPr/>
        </p:nvSpPr>
        <p:spPr>
          <a:xfrm>
            <a:off x="899592" y="2211710"/>
            <a:ext cx="1368152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 smtClean="0"/>
              <a:t>Sensors</a:t>
            </a:r>
          </a:p>
          <a:p>
            <a:endParaRPr lang="en-GB" sz="1200" dirty="0"/>
          </a:p>
          <a:p>
            <a:r>
              <a:rPr lang="en-GB" sz="1200" dirty="0" smtClean="0"/>
              <a:t>Web scraping</a:t>
            </a:r>
          </a:p>
          <a:p>
            <a:endParaRPr lang="en-GB" sz="1200" dirty="0"/>
          </a:p>
          <a:p>
            <a:r>
              <a:rPr lang="en-GB" sz="1200" dirty="0" smtClean="0"/>
              <a:t>Web </a:t>
            </a:r>
            <a:r>
              <a:rPr lang="en-GB" sz="1200" dirty="0"/>
              <a:t>traffic and </a:t>
            </a:r>
            <a:r>
              <a:rPr lang="en-GB" sz="1200" dirty="0" smtClean="0"/>
              <a:t>communications monitoring</a:t>
            </a:r>
            <a:endParaRPr lang="en-GB" sz="1200" dirty="0"/>
          </a:p>
        </p:txBody>
      </p:sp>
      <p:sp>
        <p:nvSpPr>
          <p:cNvPr id="25" name="Rectangle 24"/>
          <p:cNvSpPr/>
          <p:nvPr/>
        </p:nvSpPr>
        <p:spPr>
          <a:xfrm>
            <a:off x="2411760" y="2211710"/>
            <a:ext cx="1368152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/>
              <a:t>SQL, NoSQL, Apache Hadoop</a:t>
            </a:r>
          </a:p>
          <a:p>
            <a:endParaRPr lang="en-GB" sz="1200" dirty="0"/>
          </a:p>
          <a:p>
            <a:r>
              <a:rPr lang="en-GB" sz="1200" dirty="0" smtClean="0"/>
              <a:t>Save </a:t>
            </a:r>
            <a:r>
              <a:rPr lang="en-GB" sz="1200" dirty="0"/>
              <a:t>essential information only</a:t>
            </a:r>
          </a:p>
          <a:p>
            <a:r>
              <a:rPr lang="en-GB" sz="1200" dirty="0"/>
              <a:t>and update in real time</a:t>
            </a:r>
          </a:p>
        </p:txBody>
      </p:sp>
      <p:sp>
        <p:nvSpPr>
          <p:cNvPr id="26" name="Rectangle 25"/>
          <p:cNvSpPr/>
          <p:nvPr/>
        </p:nvSpPr>
        <p:spPr>
          <a:xfrm>
            <a:off x="3878855" y="2211709"/>
            <a:ext cx="136815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/>
              <a:t>Text mining tools to transform text</a:t>
            </a:r>
          </a:p>
          <a:p>
            <a:r>
              <a:rPr lang="en-GB" sz="1200" dirty="0"/>
              <a:t>into </a:t>
            </a:r>
            <a:r>
              <a:rPr lang="en-GB" sz="1200" dirty="0" smtClean="0"/>
              <a:t>numbers</a:t>
            </a:r>
          </a:p>
          <a:p>
            <a:endParaRPr lang="en-GB" sz="1200" dirty="0"/>
          </a:p>
          <a:p>
            <a:r>
              <a:rPr lang="en-GB" sz="1200" dirty="0" smtClean="0"/>
              <a:t>Emotion </a:t>
            </a:r>
            <a:r>
              <a:rPr lang="en-GB" sz="1200" dirty="0"/>
              <a:t>recognition</a:t>
            </a:r>
          </a:p>
        </p:txBody>
      </p:sp>
      <p:sp>
        <p:nvSpPr>
          <p:cNvPr id="27" name="5-Point Star 26"/>
          <p:cNvSpPr/>
          <p:nvPr/>
        </p:nvSpPr>
        <p:spPr bwMode="auto">
          <a:xfrm>
            <a:off x="1245822" y="709276"/>
            <a:ext cx="459668" cy="504056"/>
          </a:xfrm>
          <a:prstGeom prst="star5">
            <a:avLst/>
          </a:prstGeom>
          <a:solidFill>
            <a:schemeClr val="bg2">
              <a:lumMod val="40000"/>
              <a:lumOff val="60000"/>
            </a:schemeClr>
          </a:solidFill>
          <a:ln/>
          <a:extLst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wrap="square" lIns="0" tIns="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9" name="5-Point Star 28"/>
          <p:cNvSpPr/>
          <p:nvPr/>
        </p:nvSpPr>
        <p:spPr bwMode="auto">
          <a:xfrm>
            <a:off x="5581660" y="771550"/>
            <a:ext cx="459668" cy="504056"/>
          </a:xfrm>
          <a:prstGeom prst="star5">
            <a:avLst/>
          </a:prstGeom>
          <a:solidFill>
            <a:schemeClr val="bg2">
              <a:lumMod val="40000"/>
              <a:lumOff val="60000"/>
            </a:schemeClr>
          </a:solidFill>
          <a:ln/>
          <a:extLst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wrap="square" lIns="0" tIns="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1" name="5-Point Star 30"/>
          <p:cNvSpPr/>
          <p:nvPr/>
        </p:nvSpPr>
        <p:spPr bwMode="auto">
          <a:xfrm>
            <a:off x="7956376" y="771550"/>
            <a:ext cx="459668" cy="504056"/>
          </a:xfrm>
          <a:prstGeom prst="star5">
            <a:avLst/>
          </a:prstGeom>
          <a:solidFill>
            <a:srgbClr val="FF0000"/>
          </a:solidFill>
          <a:ln/>
          <a:extLst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wrap="square" lIns="0" tIns="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0296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[Use of the analytics] Psychographics </a:t>
            </a:r>
            <a:r>
              <a:rPr lang="en-GB" dirty="0"/>
              <a:t>– Personality Test Results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0F77E14-A51F-4CB0-89A7-AE270396E3B0}" type="slidenum">
              <a:rPr lang="en-US" altLang="en-US" smtClean="0"/>
              <a:pPr>
                <a:defRPr/>
              </a:pPr>
              <a:t>46</a:t>
            </a:fld>
            <a:endParaRPr lang="en-US" altLang="en-US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077" y="830263"/>
            <a:ext cx="6940550" cy="409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93155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t"/>
            <a:r>
              <a:rPr lang="en-GB" dirty="0"/>
              <a:t>[Use of the analytics] choosing the most effective </a:t>
            </a:r>
            <a:r>
              <a:rPr lang="en-GB" dirty="0" smtClean="0"/>
              <a:t>message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0F77E14-A51F-4CB0-89A7-AE270396E3B0}" type="slidenum">
              <a:rPr lang="en-US" altLang="en-US" smtClean="0"/>
              <a:pPr>
                <a:defRPr/>
              </a:pPr>
              <a:t>47</a:t>
            </a:fld>
            <a:endParaRPr lang="en-US" alt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2104055"/>
            <a:ext cx="5040000" cy="28439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6444208" y="987574"/>
            <a:ext cx="2448272" cy="2246769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txBody>
          <a:bodyPr wrap="square">
            <a:spAutoFit/>
          </a:bodyPr>
          <a:lstStyle/>
          <a:p>
            <a:r>
              <a:rPr lang="en-GB" b="1" dirty="0" smtClean="0">
                <a:solidFill>
                  <a:srgbClr val="FF0000"/>
                </a:solidFill>
              </a:rPr>
              <a:t>Traditional </a:t>
            </a:r>
            <a:r>
              <a:rPr lang="en-GB" b="1" dirty="0">
                <a:solidFill>
                  <a:srgbClr val="FF0000"/>
                </a:solidFill>
              </a:rPr>
              <a:t>person </a:t>
            </a:r>
            <a:r>
              <a:rPr lang="en-GB" dirty="0"/>
              <a:t>could be targeted with messages about a grandfather teaching subsequent generations to hunt</a:t>
            </a:r>
          </a:p>
        </p:txBody>
      </p:sp>
      <p:sp>
        <p:nvSpPr>
          <p:cNvPr id="6" name="Rectangle 5"/>
          <p:cNvSpPr/>
          <p:nvPr/>
        </p:nvSpPr>
        <p:spPr>
          <a:xfrm>
            <a:off x="251520" y="973146"/>
            <a:ext cx="2502024" cy="1631216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txBody>
          <a:bodyPr wrap="square">
            <a:spAutoFit/>
          </a:bodyPr>
          <a:lstStyle/>
          <a:p>
            <a:r>
              <a:rPr lang="en-GB" b="1" dirty="0" smtClean="0">
                <a:solidFill>
                  <a:srgbClr val="FF0000"/>
                </a:solidFill>
              </a:rPr>
              <a:t>Anxious type </a:t>
            </a:r>
            <a:r>
              <a:rPr lang="en-GB" dirty="0"/>
              <a:t>would respond to messages highlighting the threat of a break-in</a:t>
            </a:r>
          </a:p>
        </p:txBody>
      </p:sp>
      <p:sp>
        <p:nvSpPr>
          <p:cNvPr id="9" name="Rectangle 8"/>
          <p:cNvSpPr/>
          <p:nvPr/>
        </p:nvSpPr>
        <p:spPr>
          <a:xfrm>
            <a:off x="3203848" y="1296387"/>
            <a:ext cx="2664296" cy="4001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GB" b="1" dirty="0" smtClean="0">
                <a:solidFill>
                  <a:srgbClr val="000000"/>
                </a:solidFill>
              </a:rPr>
              <a:t>On gun rights issue</a:t>
            </a:r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839744" y="4525166"/>
            <a:ext cx="219675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/>
              <a:t>https://www.youtube.com/watch?v=n8Dd5aVXLCc&amp;t=126s</a:t>
            </a:r>
          </a:p>
        </p:txBody>
      </p:sp>
    </p:spTree>
    <p:extLst>
      <p:ext uri="{BB962C8B-B14F-4D97-AF65-F5344CB8AC3E}">
        <p14:creationId xmlns:p14="http://schemas.microsoft.com/office/powerpoint/2010/main" val="3004501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[Use of the analytics] finding </a:t>
            </a:r>
            <a:r>
              <a:rPr lang="en-GB" dirty="0" smtClean="0"/>
              <a:t>the campaign targets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0F77E14-A51F-4CB0-89A7-AE270396E3B0}" type="slidenum">
              <a:rPr lang="en-US" altLang="en-US" smtClean="0"/>
              <a:pPr>
                <a:defRPr/>
              </a:pPr>
              <a:t>48</a:t>
            </a:fld>
            <a:endParaRPr lang="en-US" alt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2632" y="713943"/>
            <a:ext cx="4752528" cy="28515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6839744" y="4525166"/>
            <a:ext cx="219675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/>
              <a:t>https://www.youtube.com/watch?v=n8Dd5aVXLCc&amp;t=126s</a:t>
            </a:r>
          </a:p>
        </p:txBody>
      </p:sp>
      <p:sp>
        <p:nvSpPr>
          <p:cNvPr id="8" name="Rectangle 7"/>
          <p:cNvSpPr/>
          <p:nvPr/>
        </p:nvSpPr>
        <p:spPr>
          <a:xfrm>
            <a:off x="482791" y="3795886"/>
            <a:ext cx="842493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i="1" dirty="0" smtClean="0"/>
              <a:t>At </a:t>
            </a:r>
            <a:r>
              <a:rPr lang="en-GB" i="1" dirty="0"/>
              <a:t>the 2016 Concordia Annual Summit in New York, Mr. Alexander Nix discusses the power of big </a:t>
            </a:r>
            <a:r>
              <a:rPr lang="en-GB" i="1" dirty="0" smtClean="0"/>
              <a:t>data in… </a:t>
            </a:r>
            <a:r>
              <a:rPr lang="en-GB" i="1" dirty="0"/>
              <a:t>behavioral microtargeting for election processes around the world.</a:t>
            </a:r>
            <a:endParaRPr lang="en-GB" i="1" dirty="0" smtClean="0"/>
          </a:p>
        </p:txBody>
      </p:sp>
    </p:spTree>
    <p:extLst>
      <p:ext uri="{BB962C8B-B14F-4D97-AF65-F5344CB8AC3E}">
        <p14:creationId xmlns:p14="http://schemas.microsoft.com/office/powerpoint/2010/main" val="2338637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[Use of the analytics] finding </a:t>
            </a:r>
            <a:r>
              <a:rPr lang="en-GB" dirty="0" smtClean="0"/>
              <a:t>the campaign targets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0F77E14-A51F-4CB0-89A7-AE270396E3B0}" type="slidenum">
              <a:rPr lang="en-US" altLang="en-US" smtClean="0"/>
              <a:pPr>
                <a:defRPr/>
              </a:pPr>
              <a:t>49</a:t>
            </a:fld>
            <a:endParaRPr lang="en-US" altLang="en-US"/>
          </a:p>
        </p:txBody>
      </p:sp>
      <p:sp>
        <p:nvSpPr>
          <p:cNvPr id="3" name="TextBox 2"/>
          <p:cNvSpPr txBox="1"/>
          <p:nvPr/>
        </p:nvSpPr>
        <p:spPr>
          <a:xfrm>
            <a:off x="4336034" y="915566"/>
            <a:ext cx="453650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Visit </a:t>
            </a:r>
            <a:r>
              <a:rPr lang="en-US" dirty="0" smtClean="0"/>
              <a:t>targets who</a:t>
            </a:r>
          </a:p>
          <a:p>
            <a:r>
              <a:rPr lang="en-US" dirty="0" smtClean="0"/>
              <a:t>1) are most </a:t>
            </a:r>
            <a:r>
              <a:rPr lang="en-US" dirty="0"/>
              <a:t>likely to </a:t>
            </a:r>
            <a:r>
              <a:rPr lang="en-US" dirty="0" smtClean="0"/>
              <a:t>vote</a:t>
            </a:r>
          </a:p>
          <a:p>
            <a:r>
              <a:rPr lang="en-US" dirty="0" smtClean="0"/>
              <a:t>2) may </a:t>
            </a:r>
            <a:r>
              <a:rPr lang="en-US" dirty="0"/>
              <a:t>swing </a:t>
            </a:r>
          </a:p>
          <a:p>
            <a:pPr marL="342900" indent="-342900">
              <a:buFontTx/>
              <a:buChar char="-"/>
            </a:pPr>
            <a:endParaRPr lang="en-US" dirty="0" smtClean="0"/>
          </a:p>
          <a:p>
            <a:r>
              <a:rPr lang="en-US" dirty="0" smtClean="0"/>
              <a:t>With the </a:t>
            </a:r>
            <a:r>
              <a:rPr lang="en-US" dirty="0"/>
              <a:t>most effective </a:t>
            </a:r>
            <a:r>
              <a:rPr lang="en-US" dirty="0" smtClean="0"/>
              <a:t>messages for their personality types</a:t>
            </a:r>
            <a:endParaRPr lang="en-US" dirty="0"/>
          </a:p>
          <a:p>
            <a:r>
              <a:rPr lang="en-US" dirty="0" smtClean="0"/>
              <a:t> </a:t>
            </a:r>
          </a:p>
        </p:txBody>
      </p:sp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771550"/>
            <a:ext cx="3600000" cy="2419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395536" y="3363838"/>
            <a:ext cx="367240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800" dirty="0"/>
              <a:t>https://www.toledoblade.com/Politics/2016/05/17/Campaigns-looking-to-technologyto-harvest-voters-habits-target-ads.html</a:t>
            </a:r>
          </a:p>
        </p:txBody>
      </p:sp>
    </p:spTree>
    <p:extLst>
      <p:ext uri="{BB962C8B-B14F-4D97-AF65-F5344CB8AC3E}">
        <p14:creationId xmlns:p14="http://schemas.microsoft.com/office/powerpoint/2010/main" val="1412950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fr-FR" dirty="0" smtClean="0"/>
              <a:t>Data Science: analogy to a flying vehicle</a:t>
            </a:r>
          </a:p>
        </p:txBody>
      </p:sp>
      <p:sp>
        <p:nvSpPr>
          <p:cNvPr id="7173" name="Slide Number Placeholder 8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DAF6CE6A-AB4D-4336-A0F5-3945EED115F4}" type="slidenum">
              <a:rPr lang="en-US" altLang="fr-FR" sz="700"/>
              <a:pPr>
                <a:spcBef>
                  <a:spcPct val="0"/>
                </a:spcBef>
                <a:buClrTx/>
                <a:buFontTx/>
                <a:buNone/>
              </a:pPr>
              <a:t>5</a:t>
            </a:fld>
            <a:endParaRPr lang="en-US" altLang="fr-FR" sz="700"/>
          </a:p>
        </p:txBody>
      </p:sp>
      <p:pic>
        <p:nvPicPr>
          <p:cNvPr id="12" name="Picture 11" descr="https://sourceable.net/degree-in-flying-cars-coming-soon/">
            <a:extLst>
              <a:ext uri="{FF2B5EF4-FFF2-40B4-BE49-F238E27FC236}">
                <a16:creationId xmlns="" xmlns:a16="http://schemas.microsoft.com/office/drawing/2014/main" id="{0ADFC619-8365-4670-BB68-5F7F08CE01D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4665" y="906228"/>
            <a:ext cx="5731510" cy="3518535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DA769BF5-8821-46D1-9425-09B7D9FF2CB6}"/>
              </a:ext>
            </a:extLst>
          </p:cNvPr>
          <p:cNvSpPr/>
          <p:nvPr/>
        </p:nvSpPr>
        <p:spPr>
          <a:xfrm>
            <a:off x="1764665" y="4653290"/>
            <a:ext cx="697230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200" dirty="0"/>
              <a:t>Source: https://sourceable.net/degree-in-flying-cars-coming-soon/</a:t>
            </a:r>
            <a:endParaRPr lang="en-GB" sz="1200" dirty="0"/>
          </a:p>
        </p:txBody>
      </p:sp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BBEAE058-7465-4494-8D0F-B7FBD9CBF9EE}"/>
              </a:ext>
            </a:extLst>
          </p:cNvPr>
          <p:cNvSpPr/>
          <p:nvPr/>
        </p:nvSpPr>
        <p:spPr>
          <a:xfrm>
            <a:off x="2755265" y="1587518"/>
            <a:ext cx="1080000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rgbClr val="000000"/>
                </a:solidFill>
              </a:rPr>
              <a:t>Thrusting: </a:t>
            </a:r>
            <a:r>
              <a:rPr lang="en-GB" sz="1200" dirty="0" smtClean="0">
                <a:solidFill>
                  <a:srgbClr val="000000"/>
                </a:solidFill>
              </a:rPr>
              <a:t>IT</a:t>
            </a:r>
            <a:endParaRPr lang="en-GB" sz="1200" dirty="0">
              <a:solidFill>
                <a:srgbClr val="000000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C0D088CC-35FF-4BAC-8F28-70137118FD7C}"/>
              </a:ext>
            </a:extLst>
          </p:cNvPr>
          <p:cNvSpPr/>
          <p:nvPr/>
        </p:nvSpPr>
        <p:spPr>
          <a:xfrm>
            <a:off x="1835696" y="3435846"/>
            <a:ext cx="1080000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rgbClr val="000000"/>
                </a:solidFill>
              </a:rPr>
              <a:t>Balancing: </a:t>
            </a:r>
            <a:r>
              <a:rPr lang="en-GB" sz="1200" dirty="0" smtClean="0">
                <a:solidFill>
                  <a:srgbClr val="000000"/>
                </a:solidFill>
              </a:rPr>
              <a:t>Statistics</a:t>
            </a:r>
            <a:endParaRPr lang="en-GB" sz="1200" dirty="0">
              <a:solidFill>
                <a:srgbClr val="000000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="" xmlns:a16="http://schemas.microsoft.com/office/drawing/2014/main" id="{339E630B-5A63-43C2-AA82-D54A58395E12}"/>
              </a:ext>
            </a:extLst>
          </p:cNvPr>
          <p:cNvSpPr/>
          <p:nvPr/>
        </p:nvSpPr>
        <p:spPr>
          <a:xfrm>
            <a:off x="6287770" y="3542450"/>
            <a:ext cx="1080000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rgbClr val="000000"/>
                </a:solidFill>
              </a:rPr>
              <a:t>Directing: Business</a:t>
            </a:r>
          </a:p>
        </p:txBody>
      </p:sp>
      <p:sp>
        <p:nvSpPr>
          <p:cNvPr id="2" name="Rectangle 1"/>
          <p:cNvSpPr/>
          <p:nvPr/>
        </p:nvSpPr>
        <p:spPr>
          <a:xfrm>
            <a:off x="5128122" y="1347614"/>
            <a:ext cx="3744416" cy="584775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txBody>
          <a:bodyPr wrap="square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US" altLang="fr-FR" sz="1600" dirty="0" smtClean="0"/>
              <a:t>The </a:t>
            </a:r>
            <a:r>
              <a:rPr lang="en-US" altLang="fr-FR" sz="1600" dirty="0"/>
              <a:t>rapid advancement of </a:t>
            </a:r>
            <a:r>
              <a:rPr lang="en-US" altLang="fr-FR" sz="1600" dirty="0" smtClean="0"/>
              <a:t>IT forces us to adjust other areas accordingly</a:t>
            </a:r>
            <a:endParaRPr lang="en-US" altLang="fr-FR" sz="1600" dirty="0"/>
          </a:p>
        </p:txBody>
      </p:sp>
    </p:spTree>
    <p:extLst>
      <p:ext uri="{BB962C8B-B14F-4D97-AF65-F5344CB8AC3E}">
        <p14:creationId xmlns:p14="http://schemas.microsoft.com/office/powerpoint/2010/main" val="55671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t"/>
            <a:r>
              <a:rPr lang="en-GB" dirty="0" smtClean="0"/>
              <a:t>Additional food </a:t>
            </a:r>
            <a:r>
              <a:rPr lang="en-GB" dirty="0" smtClean="0"/>
              <a:t>for thought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0F77E14-A51F-4CB0-89A7-AE270396E3B0}" type="slidenum">
              <a:rPr lang="en-US" altLang="en-US" smtClean="0"/>
              <a:pPr>
                <a:defRPr/>
              </a:pPr>
              <a:t>50</a:t>
            </a:fld>
            <a:endParaRPr lang="en-US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1188" y="1085850"/>
            <a:ext cx="8065268" cy="3544888"/>
          </a:xfrm>
        </p:spPr>
        <p:txBody>
          <a:bodyPr/>
          <a:lstStyle/>
          <a:p>
            <a:r>
              <a:rPr lang="en-GB" sz="2200" dirty="0"/>
              <a:t>Do </a:t>
            </a:r>
            <a:r>
              <a:rPr lang="en-GB" sz="2200" dirty="0" smtClean="0"/>
              <a:t>the psychographic predictions actually work well? How much contribution did Cambridge Analytica make to the republican’s win?</a:t>
            </a:r>
          </a:p>
          <a:p>
            <a:endParaRPr lang="en-GB" sz="2200" dirty="0"/>
          </a:p>
          <a:p>
            <a:r>
              <a:rPr lang="en-GB" sz="2200" dirty="0" smtClean="0"/>
              <a:t>Why did </a:t>
            </a:r>
            <a:r>
              <a:rPr lang="en-GB" sz="2200" dirty="0" smtClean="0">
                <a:latin typeface="Arial" charset="0"/>
              </a:rPr>
              <a:t>Alexander </a:t>
            </a:r>
            <a:r>
              <a:rPr lang="en-GB" sz="2200" dirty="0" smtClean="0"/>
              <a:t>Nix (CA’s CEO) present CA’s involvement in the election at several conferences and sales meetings? Didn’t he expect that he could be accused of it?  </a:t>
            </a:r>
          </a:p>
          <a:p>
            <a:endParaRPr lang="en-GB" sz="2200" dirty="0"/>
          </a:p>
          <a:p>
            <a:r>
              <a:rPr lang="en-GB" sz="2200" dirty="0"/>
              <a:t>Implication to </a:t>
            </a:r>
            <a:r>
              <a:rPr lang="en-GB" sz="2200" dirty="0" smtClean="0"/>
              <a:t>your business?</a:t>
            </a:r>
            <a:endParaRPr lang="en-GB" sz="2200" dirty="0"/>
          </a:p>
        </p:txBody>
      </p:sp>
    </p:spTree>
    <p:extLst>
      <p:ext uri="{BB962C8B-B14F-4D97-AF65-F5344CB8AC3E}">
        <p14:creationId xmlns:p14="http://schemas.microsoft.com/office/powerpoint/2010/main" val="1442463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0F77E14-A51F-4CB0-89A7-AE270396E3B0}" type="slidenum">
              <a:rPr lang="en-US" altLang="en-US" smtClean="0"/>
              <a:pPr>
                <a:defRPr/>
              </a:pPr>
              <a:t>51</a:t>
            </a:fld>
            <a:endParaRPr lang="en-US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374210" y="1419622"/>
            <a:ext cx="626325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i="1" dirty="0" smtClean="0"/>
              <a:t>New Data is </a:t>
            </a:r>
          </a:p>
          <a:p>
            <a:r>
              <a:rPr lang="en-US" sz="5400" i="1" dirty="0" smtClean="0"/>
              <a:t>	New Opportunity</a:t>
            </a:r>
          </a:p>
        </p:txBody>
      </p:sp>
    </p:spTree>
    <p:extLst>
      <p:ext uri="{BB962C8B-B14F-4D97-AF65-F5344CB8AC3E}">
        <p14:creationId xmlns:p14="http://schemas.microsoft.com/office/powerpoint/2010/main" val="4036919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0F77E14-A51F-4CB0-89A7-AE270396E3B0}" type="slidenum">
              <a:rPr lang="en-US" altLang="en-US" smtClean="0"/>
              <a:pPr>
                <a:defRPr/>
              </a:pPr>
              <a:t>52</a:t>
            </a:fld>
            <a:endParaRPr lang="en-US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374210" y="1419622"/>
            <a:ext cx="6494085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i="1" dirty="0" smtClean="0"/>
              <a:t>New Data is </a:t>
            </a:r>
          </a:p>
          <a:p>
            <a:r>
              <a:rPr lang="en-US" sz="5400" i="1" dirty="0" smtClean="0"/>
              <a:t>	New Opportunity</a:t>
            </a:r>
          </a:p>
          <a:p>
            <a:r>
              <a:rPr lang="en-US" sz="5400" i="1" dirty="0"/>
              <a:t>	</a:t>
            </a:r>
            <a:r>
              <a:rPr lang="en-US" sz="5400" i="1" dirty="0" smtClean="0"/>
              <a:t>	and New Risk!</a:t>
            </a:r>
          </a:p>
        </p:txBody>
      </p:sp>
    </p:spTree>
    <p:extLst>
      <p:ext uri="{BB962C8B-B14F-4D97-AF65-F5344CB8AC3E}">
        <p14:creationId xmlns:p14="http://schemas.microsoft.com/office/powerpoint/2010/main" val="4036919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Any questions?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0F77E14-A51F-4CB0-89A7-AE270396E3B0}" type="slidenum">
              <a:rPr lang="en-US" altLang="en-US" smtClean="0"/>
              <a:pPr>
                <a:defRPr/>
              </a:pPr>
              <a:t>53</a:t>
            </a:fld>
            <a:endParaRPr lang="en-US" altLang="en-US"/>
          </a:p>
        </p:txBody>
      </p:sp>
      <p:sp>
        <p:nvSpPr>
          <p:cNvPr id="8" name="Chevron 7"/>
          <p:cNvSpPr/>
          <p:nvPr/>
        </p:nvSpPr>
        <p:spPr bwMode="auto">
          <a:xfrm>
            <a:off x="683568" y="1851670"/>
            <a:ext cx="1584176" cy="2520280"/>
          </a:xfrm>
          <a:prstGeom prst="chevron">
            <a:avLst>
              <a:gd name="adj" fmla="val 12739"/>
            </a:avLst>
          </a:prstGeom>
          <a:ln/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Chevron 12"/>
          <p:cNvSpPr/>
          <p:nvPr/>
        </p:nvSpPr>
        <p:spPr bwMode="auto">
          <a:xfrm>
            <a:off x="2195736" y="1850599"/>
            <a:ext cx="1584176" cy="2520280"/>
          </a:xfrm>
          <a:prstGeom prst="chevron">
            <a:avLst>
              <a:gd name="adj" fmla="val 12739"/>
            </a:avLst>
          </a:prstGeom>
          <a:ln/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Chevron 13"/>
          <p:cNvSpPr/>
          <p:nvPr/>
        </p:nvSpPr>
        <p:spPr bwMode="auto">
          <a:xfrm>
            <a:off x="3707904" y="1850599"/>
            <a:ext cx="1584176" cy="2520280"/>
          </a:xfrm>
          <a:prstGeom prst="chevron">
            <a:avLst>
              <a:gd name="adj" fmla="val 12739"/>
            </a:avLst>
          </a:prstGeom>
          <a:ln/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Chevron 14"/>
          <p:cNvSpPr/>
          <p:nvPr/>
        </p:nvSpPr>
        <p:spPr bwMode="auto">
          <a:xfrm>
            <a:off x="5220072" y="1850599"/>
            <a:ext cx="1584176" cy="2520280"/>
          </a:xfrm>
          <a:prstGeom prst="chevron">
            <a:avLst>
              <a:gd name="adj" fmla="val 12739"/>
            </a:avLst>
          </a:prstGeom>
          <a:ln/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" name="Chevron 15"/>
          <p:cNvSpPr/>
          <p:nvPr/>
        </p:nvSpPr>
        <p:spPr bwMode="auto">
          <a:xfrm>
            <a:off x="6732240" y="1850599"/>
            <a:ext cx="1584176" cy="2520280"/>
          </a:xfrm>
          <a:prstGeom prst="chevron">
            <a:avLst>
              <a:gd name="adj" fmla="val 12739"/>
            </a:avLst>
          </a:prstGeom>
          <a:ln/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27584" y="1130519"/>
            <a:ext cx="14401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Access &amp; Collect</a:t>
            </a:r>
            <a:endParaRPr lang="en-GB" dirty="0"/>
          </a:p>
        </p:txBody>
      </p:sp>
      <p:sp>
        <p:nvSpPr>
          <p:cNvPr id="18" name="TextBox 17"/>
          <p:cNvSpPr txBox="1"/>
          <p:nvPr/>
        </p:nvSpPr>
        <p:spPr>
          <a:xfrm>
            <a:off x="2339752" y="1430745"/>
            <a:ext cx="14401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Store</a:t>
            </a:r>
            <a:endParaRPr lang="en-GB" dirty="0"/>
          </a:p>
        </p:txBody>
      </p:sp>
      <p:sp>
        <p:nvSpPr>
          <p:cNvPr id="19" name="TextBox 18"/>
          <p:cNvSpPr txBox="1"/>
          <p:nvPr/>
        </p:nvSpPr>
        <p:spPr>
          <a:xfrm>
            <a:off x="3779912" y="1430745"/>
            <a:ext cx="14401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Process</a:t>
            </a:r>
            <a:endParaRPr lang="en-GB" dirty="0"/>
          </a:p>
        </p:txBody>
      </p:sp>
      <p:sp>
        <p:nvSpPr>
          <p:cNvPr id="20" name="TextBox 19"/>
          <p:cNvSpPr txBox="1"/>
          <p:nvPr/>
        </p:nvSpPr>
        <p:spPr>
          <a:xfrm>
            <a:off x="5292080" y="1430745"/>
            <a:ext cx="14401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Analyse</a:t>
            </a:r>
            <a:endParaRPr lang="en-GB" dirty="0"/>
          </a:p>
        </p:txBody>
      </p:sp>
      <p:sp>
        <p:nvSpPr>
          <p:cNvPr id="21" name="TextBox 20"/>
          <p:cNvSpPr txBox="1"/>
          <p:nvPr/>
        </p:nvSpPr>
        <p:spPr>
          <a:xfrm>
            <a:off x="6804248" y="1423918"/>
            <a:ext cx="14401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Report</a:t>
            </a:r>
            <a:endParaRPr lang="en-GB" dirty="0"/>
          </a:p>
        </p:txBody>
      </p:sp>
      <p:sp>
        <p:nvSpPr>
          <p:cNvPr id="17" name="Rectangle 16"/>
          <p:cNvSpPr/>
          <p:nvPr/>
        </p:nvSpPr>
        <p:spPr>
          <a:xfrm>
            <a:off x="6895573" y="2197967"/>
            <a:ext cx="136815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/>
              <a:t>Visualization and </a:t>
            </a:r>
            <a:r>
              <a:rPr lang="en-GB" sz="1200" dirty="0" smtClean="0"/>
              <a:t>graphic interpretation</a:t>
            </a:r>
          </a:p>
          <a:p>
            <a:endParaRPr lang="en-US" sz="1200" dirty="0" smtClean="0"/>
          </a:p>
          <a:p>
            <a:r>
              <a:rPr lang="en-US" sz="1200" dirty="0" smtClean="0"/>
              <a:t>Robustness check</a:t>
            </a:r>
          </a:p>
          <a:p>
            <a:endParaRPr lang="en-US" sz="1200" dirty="0"/>
          </a:p>
          <a:p>
            <a:r>
              <a:rPr lang="en-US" sz="1200" dirty="0" smtClean="0"/>
              <a:t>Open Science</a:t>
            </a:r>
            <a:endParaRPr lang="en-GB" sz="1200" dirty="0"/>
          </a:p>
        </p:txBody>
      </p:sp>
      <p:sp>
        <p:nvSpPr>
          <p:cNvPr id="23" name="Rectangle 22"/>
          <p:cNvSpPr/>
          <p:nvPr/>
        </p:nvSpPr>
        <p:spPr>
          <a:xfrm>
            <a:off x="5436096" y="2211709"/>
            <a:ext cx="136815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/>
              <a:t>Ridge, lasso, principal components</a:t>
            </a:r>
          </a:p>
          <a:p>
            <a:r>
              <a:rPr lang="en-GB" sz="1200" dirty="0"/>
              <a:t>regression, partial least</a:t>
            </a:r>
          </a:p>
          <a:p>
            <a:r>
              <a:rPr lang="en-GB" sz="1200" dirty="0"/>
              <a:t>squares, regression trees</a:t>
            </a:r>
          </a:p>
          <a:p>
            <a:endParaRPr lang="en-GB" sz="1200" dirty="0" smtClean="0"/>
          </a:p>
          <a:p>
            <a:r>
              <a:rPr lang="en-GB" sz="1200" dirty="0" smtClean="0"/>
              <a:t>Deep learning</a:t>
            </a:r>
          </a:p>
          <a:p>
            <a:r>
              <a:rPr lang="en-US" sz="1200" dirty="0" smtClean="0"/>
              <a:t>…</a:t>
            </a:r>
            <a:endParaRPr lang="en-GB" sz="1200" dirty="0"/>
          </a:p>
        </p:txBody>
      </p:sp>
      <p:sp>
        <p:nvSpPr>
          <p:cNvPr id="24" name="Rectangle 23"/>
          <p:cNvSpPr/>
          <p:nvPr/>
        </p:nvSpPr>
        <p:spPr>
          <a:xfrm>
            <a:off x="899592" y="2211710"/>
            <a:ext cx="1368152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 smtClean="0"/>
              <a:t>Sensors</a:t>
            </a:r>
          </a:p>
          <a:p>
            <a:endParaRPr lang="en-GB" sz="1200" dirty="0"/>
          </a:p>
          <a:p>
            <a:r>
              <a:rPr lang="en-GB" sz="1200" dirty="0" smtClean="0"/>
              <a:t>Web scraping</a:t>
            </a:r>
          </a:p>
          <a:p>
            <a:endParaRPr lang="en-GB" sz="1200" dirty="0"/>
          </a:p>
          <a:p>
            <a:r>
              <a:rPr lang="en-GB" sz="1200" dirty="0" smtClean="0"/>
              <a:t>Web </a:t>
            </a:r>
            <a:r>
              <a:rPr lang="en-GB" sz="1200" dirty="0"/>
              <a:t>traffic and </a:t>
            </a:r>
            <a:r>
              <a:rPr lang="en-GB" sz="1200" dirty="0" smtClean="0"/>
              <a:t>communications monitoring</a:t>
            </a:r>
            <a:endParaRPr lang="en-GB" sz="1200" dirty="0"/>
          </a:p>
        </p:txBody>
      </p:sp>
      <p:sp>
        <p:nvSpPr>
          <p:cNvPr id="25" name="Rectangle 24"/>
          <p:cNvSpPr/>
          <p:nvPr/>
        </p:nvSpPr>
        <p:spPr>
          <a:xfrm>
            <a:off x="2411760" y="2211710"/>
            <a:ext cx="1368152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/>
              <a:t>SQL, NoSQL, Apache Hadoop</a:t>
            </a:r>
          </a:p>
          <a:p>
            <a:endParaRPr lang="en-GB" sz="1200" dirty="0"/>
          </a:p>
          <a:p>
            <a:r>
              <a:rPr lang="en-GB" sz="1200" dirty="0" smtClean="0"/>
              <a:t>Save </a:t>
            </a:r>
            <a:r>
              <a:rPr lang="en-GB" sz="1200" dirty="0"/>
              <a:t>essential information only</a:t>
            </a:r>
          </a:p>
          <a:p>
            <a:r>
              <a:rPr lang="en-GB" sz="1200" dirty="0"/>
              <a:t>and update in real time</a:t>
            </a:r>
          </a:p>
        </p:txBody>
      </p:sp>
      <p:sp>
        <p:nvSpPr>
          <p:cNvPr id="26" name="Rectangle 25"/>
          <p:cNvSpPr/>
          <p:nvPr/>
        </p:nvSpPr>
        <p:spPr>
          <a:xfrm>
            <a:off x="3878855" y="2211709"/>
            <a:ext cx="136815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/>
              <a:t>Text mining tools to transform text</a:t>
            </a:r>
          </a:p>
          <a:p>
            <a:r>
              <a:rPr lang="en-GB" sz="1200" dirty="0"/>
              <a:t>into </a:t>
            </a:r>
            <a:r>
              <a:rPr lang="en-GB" sz="1200" dirty="0" smtClean="0"/>
              <a:t>numbers</a:t>
            </a:r>
          </a:p>
          <a:p>
            <a:endParaRPr lang="en-GB" sz="1200" dirty="0"/>
          </a:p>
          <a:p>
            <a:r>
              <a:rPr lang="en-GB" sz="1200" dirty="0" smtClean="0"/>
              <a:t>Emotion </a:t>
            </a:r>
            <a:r>
              <a:rPr lang="en-GB" sz="1200" dirty="0"/>
              <a:t>recognition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259632" y="4004359"/>
            <a:ext cx="1454244" cy="1015663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GB" dirty="0" smtClean="0"/>
              <a:t>App</a:t>
            </a:r>
          </a:p>
          <a:p>
            <a:r>
              <a:rPr lang="en-GB" dirty="0" smtClean="0"/>
              <a:t>Permission</a:t>
            </a:r>
          </a:p>
          <a:p>
            <a:r>
              <a:rPr lang="en-GB" dirty="0" smtClean="0"/>
              <a:t>API</a:t>
            </a:r>
            <a:endParaRPr lang="en-GB" dirty="0"/>
          </a:p>
        </p:txBody>
      </p:sp>
      <p:sp>
        <p:nvSpPr>
          <p:cNvPr id="28" name="TextBox 27"/>
          <p:cNvSpPr txBox="1"/>
          <p:nvPr/>
        </p:nvSpPr>
        <p:spPr>
          <a:xfrm>
            <a:off x="4179562" y="3991376"/>
            <a:ext cx="2209259" cy="1015663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GB" dirty="0" smtClean="0"/>
              <a:t>Programming</a:t>
            </a:r>
          </a:p>
          <a:p>
            <a:r>
              <a:rPr lang="en-GB" dirty="0" smtClean="0"/>
              <a:t>Regression</a:t>
            </a:r>
          </a:p>
          <a:p>
            <a:r>
              <a:rPr lang="en-GB" dirty="0" smtClean="0"/>
              <a:t>Predictive models</a:t>
            </a:r>
            <a:endParaRPr lang="en-GB" dirty="0"/>
          </a:p>
        </p:txBody>
      </p:sp>
      <p:sp>
        <p:nvSpPr>
          <p:cNvPr id="30" name="TextBox 29"/>
          <p:cNvSpPr txBox="1"/>
          <p:nvPr/>
        </p:nvSpPr>
        <p:spPr>
          <a:xfrm>
            <a:off x="6660232" y="3990107"/>
            <a:ext cx="2339976" cy="1015663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dirty="0" smtClean="0"/>
              <a:t>Microtargeting</a:t>
            </a:r>
          </a:p>
          <a:p>
            <a:r>
              <a:rPr lang="en-GB" dirty="0" smtClean="0"/>
              <a:t>Messages per personality type</a:t>
            </a:r>
            <a:endParaRPr lang="en-GB" dirty="0"/>
          </a:p>
        </p:txBody>
      </p:sp>
      <p:sp>
        <p:nvSpPr>
          <p:cNvPr id="22" name="TextBox 21"/>
          <p:cNvSpPr txBox="1"/>
          <p:nvPr/>
        </p:nvSpPr>
        <p:spPr>
          <a:xfrm>
            <a:off x="4467561" y="1797857"/>
            <a:ext cx="968535" cy="40011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GB" dirty="0" smtClean="0"/>
              <a:t>Dirty…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07258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0F77E14-A51F-4CB0-89A7-AE270396E3B0}" type="slidenum">
              <a:rPr lang="en-US" altLang="en-US" smtClean="0"/>
              <a:pPr>
                <a:defRPr/>
              </a:pPr>
              <a:t>54</a:t>
            </a:fld>
            <a:endParaRPr lang="en-US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1188" y="1085850"/>
            <a:ext cx="7848600" cy="3544888"/>
          </a:xfrm>
        </p:spPr>
        <p:txBody>
          <a:bodyPr/>
          <a:lstStyle/>
          <a:p>
            <a:pPr marL="0" indent="0">
              <a:buNone/>
            </a:pPr>
            <a:r>
              <a:rPr lang="en-GB" sz="4000" dirty="0" smtClean="0"/>
              <a:t>Appendix </a:t>
            </a:r>
            <a:r>
              <a:rPr lang="en-GB" sz="2400" dirty="0" smtClean="0"/>
              <a:t>(in case </a:t>
            </a:r>
            <a:r>
              <a:rPr lang="en-GB" sz="2400" smtClean="0"/>
              <a:t>of a technical problem)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56400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t"/>
            <a:r>
              <a:rPr lang="en-GB" dirty="0" smtClean="0"/>
              <a:t>Simulating Facebook Likes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0F77E14-A51F-4CB0-89A7-AE270396E3B0}" type="slidenum">
              <a:rPr lang="en-US" altLang="en-US" smtClean="0"/>
              <a:pPr>
                <a:defRPr/>
              </a:pPr>
              <a:t>55</a:t>
            </a:fld>
            <a:endParaRPr lang="en-US" altLang="en-US"/>
          </a:p>
        </p:txBody>
      </p:sp>
      <p:pic>
        <p:nvPicPr>
          <p:cNvPr id="1433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059582"/>
            <a:ext cx="3600000" cy="202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1035028"/>
            <a:ext cx="3600000" cy="19696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5004048" y="4619650"/>
            <a:ext cx="3600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800" dirty="0"/>
              <a:t>https://www.ksfy.com/content/news/ESPN-Caesars-Entertainment-ink-sports-betting-deal-509912801.html</a:t>
            </a:r>
          </a:p>
        </p:txBody>
      </p:sp>
      <p:sp>
        <p:nvSpPr>
          <p:cNvPr id="8" name="Rectangle 7"/>
          <p:cNvSpPr/>
          <p:nvPr/>
        </p:nvSpPr>
        <p:spPr>
          <a:xfrm>
            <a:off x="899592" y="4635828"/>
            <a:ext cx="3600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800" dirty="0"/>
              <a:t>https://www.bizjournals.com/phoenix/news/2017/01/30/wet-seal-closing-remaining-arizona-locations.html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83568" y="663555"/>
            <a:ext cx="51125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Q1					Q2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76624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t"/>
            <a:r>
              <a:rPr lang="en-GB" dirty="0" smtClean="0"/>
              <a:t>Simulating Facebook Likes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0F77E14-A51F-4CB0-89A7-AE270396E3B0}" type="slidenum">
              <a:rPr lang="en-US" altLang="en-US" smtClean="0"/>
              <a:pPr>
                <a:defRPr/>
              </a:pPr>
              <a:t>56</a:t>
            </a:fld>
            <a:endParaRPr lang="en-US" altLang="en-US"/>
          </a:p>
        </p:txBody>
      </p:sp>
      <p:sp>
        <p:nvSpPr>
          <p:cNvPr id="14" name="Rectangle 13"/>
          <p:cNvSpPr/>
          <p:nvPr/>
        </p:nvSpPr>
        <p:spPr>
          <a:xfrm>
            <a:off x="4851188" y="4364160"/>
            <a:ext cx="3600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800" dirty="0"/>
              <a:t>https://www.pinterest.ch/pin/349451252316384401</a:t>
            </a:r>
          </a:p>
        </p:txBody>
      </p:sp>
      <p:pic>
        <p:nvPicPr>
          <p:cNvPr id="1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1063480"/>
            <a:ext cx="3705225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Rectangle 15"/>
          <p:cNvSpPr/>
          <p:nvPr/>
        </p:nvSpPr>
        <p:spPr>
          <a:xfrm>
            <a:off x="762621" y="4513737"/>
            <a:ext cx="3600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800" dirty="0"/>
              <a:t>https://twitter.com/mariaforever12/status/365220589717311488</a:t>
            </a:r>
          </a:p>
        </p:txBody>
      </p:sp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059582"/>
            <a:ext cx="3600000" cy="22177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98424" y="3363278"/>
            <a:ext cx="35283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 hate my id photo…</a:t>
            </a:r>
            <a:endParaRPr lang="en-GB" dirty="0"/>
          </a:p>
        </p:txBody>
      </p:sp>
      <p:sp>
        <p:nvSpPr>
          <p:cNvPr id="9" name="TextBox 8"/>
          <p:cNvSpPr txBox="1"/>
          <p:nvPr/>
        </p:nvSpPr>
        <p:spPr>
          <a:xfrm>
            <a:off x="683568" y="663555"/>
            <a:ext cx="51125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Q3					Q4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03843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t"/>
            <a:r>
              <a:rPr lang="en-GB" dirty="0" smtClean="0"/>
              <a:t>Simulating Facebook Likes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0F77E14-A51F-4CB0-89A7-AE270396E3B0}" type="slidenum">
              <a:rPr lang="en-US" altLang="en-US" smtClean="0"/>
              <a:pPr>
                <a:defRPr/>
              </a:pPr>
              <a:t>57</a:t>
            </a:fld>
            <a:endParaRPr lang="en-US" altLang="en-US"/>
          </a:p>
        </p:txBody>
      </p:sp>
      <p:sp>
        <p:nvSpPr>
          <p:cNvPr id="7" name="Rectangle 6"/>
          <p:cNvSpPr/>
          <p:nvPr/>
        </p:nvSpPr>
        <p:spPr>
          <a:xfrm>
            <a:off x="5004048" y="4619650"/>
            <a:ext cx="3600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800" dirty="0"/>
              <a:t>https://www.amazon.com/Fix-Forget-Cookbook-Ranck-Hower-ebook/dp/B00RW2UVPS</a:t>
            </a:r>
          </a:p>
        </p:txBody>
      </p:sp>
      <p:sp>
        <p:nvSpPr>
          <p:cNvPr id="8" name="Rectangle 7"/>
          <p:cNvSpPr/>
          <p:nvPr/>
        </p:nvSpPr>
        <p:spPr>
          <a:xfrm>
            <a:off x="899592" y="4635828"/>
            <a:ext cx="3600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800" dirty="0"/>
              <a:t>https://www.amazon.in/Bruce-Lee-Fight-Tin-Sign/dp/B00MHRBKIA</a:t>
            </a: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708251"/>
            <a:ext cx="2698750" cy="393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3214" y="734075"/>
            <a:ext cx="2793222" cy="3709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296972" y="741672"/>
            <a:ext cx="51125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Q5					Q6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8508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t"/>
            <a:r>
              <a:rPr lang="en-GB" dirty="0" smtClean="0"/>
              <a:t>Simulating Facebook Likes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0F77E14-A51F-4CB0-89A7-AE270396E3B0}" type="slidenum">
              <a:rPr lang="en-US" altLang="en-US" smtClean="0"/>
              <a:pPr>
                <a:defRPr/>
              </a:pPr>
              <a:t>58</a:t>
            </a:fld>
            <a:endParaRPr lang="en-US" altLang="en-US"/>
          </a:p>
        </p:txBody>
      </p:sp>
      <p:sp>
        <p:nvSpPr>
          <p:cNvPr id="7" name="Rectangle 6"/>
          <p:cNvSpPr/>
          <p:nvPr/>
        </p:nvSpPr>
        <p:spPr>
          <a:xfrm>
            <a:off x="5004048" y="4619650"/>
            <a:ext cx="3600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800" dirty="0"/>
              <a:t>https://eu.usatoday.com/story/money/2019/11/29/museum-store-sunday-small-business-saturday-2019-holiday-shopping/4331921002/</a:t>
            </a:r>
          </a:p>
        </p:txBody>
      </p:sp>
      <p:sp>
        <p:nvSpPr>
          <p:cNvPr id="8" name="Rectangle 7"/>
          <p:cNvSpPr/>
          <p:nvPr/>
        </p:nvSpPr>
        <p:spPr>
          <a:xfrm>
            <a:off x="899592" y="4635828"/>
            <a:ext cx="3600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800" dirty="0"/>
              <a:t>https://me.me/i/dude-wait-what-3243555</a:t>
            </a:r>
          </a:p>
        </p:txBody>
      </p:sp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019512"/>
            <a:ext cx="3600000" cy="26932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9788" y="1019512"/>
            <a:ext cx="3600000" cy="23715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4859788" y="3467784"/>
            <a:ext cx="35283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Small Business Saturday</a:t>
            </a:r>
            <a:endParaRPr lang="en-GB" dirty="0"/>
          </a:p>
        </p:txBody>
      </p:sp>
      <p:sp>
        <p:nvSpPr>
          <p:cNvPr id="9" name="TextBox 8"/>
          <p:cNvSpPr txBox="1"/>
          <p:nvPr/>
        </p:nvSpPr>
        <p:spPr>
          <a:xfrm>
            <a:off x="683568" y="663555"/>
            <a:ext cx="51125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Q7					Q8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76817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t"/>
            <a:r>
              <a:rPr lang="en-GB" dirty="0" smtClean="0"/>
              <a:t>Simulating Facebook Likes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0F77E14-A51F-4CB0-89A7-AE270396E3B0}" type="slidenum">
              <a:rPr lang="en-US" altLang="en-US" smtClean="0"/>
              <a:pPr>
                <a:defRPr/>
              </a:pPr>
              <a:t>59</a:t>
            </a:fld>
            <a:endParaRPr lang="en-US" altLang="en-US"/>
          </a:p>
        </p:txBody>
      </p:sp>
      <p:sp>
        <p:nvSpPr>
          <p:cNvPr id="8" name="Rectangle 7"/>
          <p:cNvSpPr/>
          <p:nvPr/>
        </p:nvSpPr>
        <p:spPr>
          <a:xfrm>
            <a:off x="899592" y="4635828"/>
            <a:ext cx="3600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800" dirty="0"/>
              <a:t>https://plan-international.org/because-i-am-a-girl</a:t>
            </a: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615" y="1061483"/>
            <a:ext cx="3600000" cy="24808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/>
          <p:cNvSpPr/>
          <p:nvPr/>
        </p:nvSpPr>
        <p:spPr>
          <a:xfrm>
            <a:off x="5076056" y="4660562"/>
            <a:ext cx="3600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800" dirty="0"/>
              <a:t>https://www.imdb.com/title/tt0185906/mediaviewer/rm1833146624</a:t>
            </a:r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1059582"/>
            <a:ext cx="3187700" cy="344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725615" y="3671940"/>
            <a:ext cx="39187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Because I am a girl movement</a:t>
            </a:r>
            <a:endParaRPr lang="en-GB" dirty="0"/>
          </a:p>
        </p:txBody>
      </p:sp>
      <p:sp>
        <p:nvSpPr>
          <p:cNvPr id="9" name="TextBox 8"/>
          <p:cNvSpPr txBox="1"/>
          <p:nvPr/>
        </p:nvSpPr>
        <p:spPr>
          <a:xfrm>
            <a:off x="683568" y="663555"/>
            <a:ext cx="53285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Q9					Q10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52974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Five processes in Data Science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0F77E14-A51F-4CB0-89A7-AE270396E3B0}" type="slidenum">
              <a:rPr lang="en-US" altLang="en-US" smtClean="0"/>
              <a:pPr>
                <a:defRPr/>
              </a:pPr>
              <a:t>6</a:t>
            </a:fld>
            <a:endParaRPr lang="en-US" altLang="en-US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80" y="711587"/>
            <a:ext cx="4289599" cy="4341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79512" y="1851670"/>
            <a:ext cx="26039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We will use these five processes as a framework</a:t>
            </a:r>
            <a:endParaRPr lang="en-GB" dirty="0"/>
          </a:p>
        </p:txBody>
      </p:sp>
      <p:sp>
        <p:nvSpPr>
          <p:cNvPr id="4" name="Left Brace 3"/>
          <p:cNvSpPr/>
          <p:nvPr/>
        </p:nvSpPr>
        <p:spPr bwMode="auto">
          <a:xfrm>
            <a:off x="2783430" y="987574"/>
            <a:ext cx="576064" cy="3600400"/>
          </a:xfrm>
          <a:prstGeom prst="leftBrace">
            <a:avLst/>
          </a:prstGeom>
          <a:ln/>
          <a:ex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vert="horz" wrap="square" lIns="0" tIns="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12639" y="4083918"/>
            <a:ext cx="277842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t"/>
            <a:r>
              <a:rPr lang="en-GB" sz="1200" dirty="0"/>
              <a:t>Source: George et </a:t>
            </a:r>
            <a:r>
              <a:rPr lang="en-GB" sz="1200" dirty="0" smtClean="0"/>
              <a:t>al. (2016). Editorial. </a:t>
            </a:r>
            <a:r>
              <a:rPr lang="en-GB" sz="1400" b="1" i="1" dirty="0" smtClean="0"/>
              <a:t>Academy of Management Journal</a:t>
            </a:r>
            <a:endParaRPr lang="en-GB" sz="1400" b="1" i="1" dirty="0"/>
          </a:p>
        </p:txBody>
      </p:sp>
    </p:spTree>
    <p:extLst>
      <p:ext uri="{BB962C8B-B14F-4D97-AF65-F5344CB8AC3E}">
        <p14:creationId xmlns:p14="http://schemas.microsoft.com/office/powerpoint/2010/main" val="4236289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t"/>
            <a:r>
              <a:rPr lang="en-GB" dirty="0" smtClean="0"/>
              <a:t>Simulating Facebook Likes: (over-)simplified version for hand calculation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0F77E14-A51F-4CB0-89A7-AE270396E3B0}" type="slidenum">
              <a:rPr lang="en-US" altLang="en-US" smtClean="0"/>
              <a:pPr>
                <a:defRPr/>
              </a:pPr>
              <a:t>60</a:t>
            </a:fld>
            <a:endParaRPr lang="en-US" altLang="en-US"/>
          </a:p>
        </p:txBody>
      </p:sp>
      <p:sp>
        <p:nvSpPr>
          <p:cNvPr id="9" name="Rectangle 8"/>
          <p:cNvSpPr/>
          <p:nvPr/>
        </p:nvSpPr>
        <p:spPr>
          <a:xfrm>
            <a:off x="755576" y="987574"/>
            <a:ext cx="7848872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3600" dirty="0" smtClean="0"/>
              <a:t>Age </a:t>
            </a:r>
            <a:r>
              <a:rPr lang="en-GB" sz="3600" dirty="0"/>
              <a:t>= 30 + 5</a:t>
            </a:r>
            <a:r>
              <a:rPr lang="en-GB" sz="3600" dirty="0" smtClean="0"/>
              <a:t>*(Q6+Q8 </a:t>
            </a:r>
          </a:p>
          <a:p>
            <a:r>
              <a:rPr lang="en-GB" sz="3600" dirty="0"/>
              <a:t>	</a:t>
            </a:r>
            <a:r>
              <a:rPr lang="en-GB" sz="3600" dirty="0" smtClean="0"/>
              <a:t>			-Q3-Q7-Q9)</a:t>
            </a:r>
            <a:endParaRPr lang="en-GB" sz="3600" dirty="0"/>
          </a:p>
          <a:p>
            <a:endParaRPr lang="en-GB" sz="3600" dirty="0" smtClean="0"/>
          </a:p>
          <a:p>
            <a:r>
              <a:rPr lang="en-GB" sz="3600" dirty="0" smtClean="0"/>
              <a:t>Gender </a:t>
            </a:r>
            <a:r>
              <a:rPr lang="en-GB" sz="3600" dirty="0"/>
              <a:t>= </a:t>
            </a:r>
            <a:r>
              <a:rPr lang="en-GB" sz="3600" dirty="0" smtClean="0"/>
              <a:t>0.5+ 0.2*(Q2+Q5+Q10</a:t>
            </a:r>
          </a:p>
          <a:p>
            <a:r>
              <a:rPr lang="en-GB" sz="3600" dirty="0" smtClean="0"/>
              <a:t>					-Q1-Q4)</a:t>
            </a:r>
          </a:p>
          <a:p>
            <a:r>
              <a:rPr lang="en-US" sz="3600" dirty="0" smtClean="0"/>
              <a:t>Likes = 1, Skip = 0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862082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Five processes in Data Science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0F77E14-A51F-4CB0-89A7-AE270396E3B0}" type="slidenum">
              <a:rPr lang="en-US" altLang="en-US" smtClean="0"/>
              <a:pPr>
                <a:defRPr/>
              </a:pPr>
              <a:t>7</a:t>
            </a:fld>
            <a:endParaRPr lang="en-US" altLang="en-US"/>
          </a:p>
        </p:txBody>
      </p:sp>
      <p:sp>
        <p:nvSpPr>
          <p:cNvPr id="8" name="Chevron 7"/>
          <p:cNvSpPr/>
          <p:nvPr/>
        </p:nvSpPr>
        <p:spPr bwMode="auto">
          <a:xfrm>
            <a:off x="683568" y="1851670"/>
            <a:ext cx="1584176" cy="2520280"/>
          </a:xfrm>
          <a:prstGeom prst="chevron">
            <a:avLst>
              <a:gd name="adj" fmla="val 12739"/>
            </a:avLst>
          </a:prstGeom>
          <a:ln/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Chevron 12"/>
          <p:cNvSpPr/>
          <p:nvPr/>
        </p:nvSpPr>
        <p:spPr bwMode="auto">
          <a:xfrm>
            <a:off x="2195736" y="1850599"/>
            <a:ext cx="1584176" cy="2520280"/>
          </a:xfrm>
          <a:prstGeom prst="chevron">
            <a:avLst>
              <a:gd name="adj" fmla="val 12739"/>
            </a:avLst>
          </a:prstGeom>
          <a:ln/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Chevron 13"/>
          <p:cNvSpPr/>
          <p:nvPr/>
        </p:nvSpPr>
        <p:spPr bwMode="auto">
          <a:xfrm>
            <a:off x="3707904" y="1850599"/>
            <a:ext cx="1584176" cy="2520280"/>
          </a:xfrm>
          <a:prstGeom prst="chevron">
            <a:avLst>
              <a:gd name="adj" fmla="val 12739"/>
            </a:avLst>
          </a:prstGeom>
          <a:ln/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Chevron 14"/>
          <p:cNvSpPr/>
          <p:nvPr/>
        </p:nvSpPr>
        <p:spPr bwMode="auto">
          <a:xfrm>
            <a:off x="5220072" y="1850599"/>
            <a:ext cx="1584176" cy="2520280"/>
          </a:xfrm>
          <a:prstGeom prst="chevron">
            <a:avLst>
              <a:gd name="adj" fmla="val 12739"/>
            </a:avLst>
          </a:prstGeom>
          <a:ln/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" name="Chevron 15"/>
          <p:cNvSpPr/>
          <p:nvPr/>
        </p:nvSpPr>
        <p:spPr bwMode="auto">
          <a:xfrm>
            <a:off x="6732240" y="1850599"/>
            <a:ext cx="1584176" cy="2520280"/>
          </a:xfrm>
          <a:prstGeom prst="chevron">
            <a:avLst>
              <a:gd name="adj" fmla="val 12739"/>
            </a:avLst>
          </a:prstGeom>
          <a:ln/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27584" y="1130519"/>
            <a:ext cx="14401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Access &amp; Collect</a:t>
            </a:r>
            <a:endParaRPr lang="en-GB" dirty="0"/>
          </a:p>
        </p:txBody>
      </p:sp>
      <p:sp>
        <p:nvSpPr>
          <p:cNvPr id="18" name="TextBox 17"/>
          <p:cNvSpPr txBox="1"/>
          <p:nvPr/>
        </p:nvSpPr>
        <p:spPr>
          <a:xfrm>
            <a:off x="2339752" y="1430745"/>
            <a:ext cx="14401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Store</a:t>
            </a:r>
            <a:endParaRPr lang="en-GB" dirty="0"/>
          </a:p>
        </p:txBody>
      </p:sp>
      <p:sp>
        <p:nvSpPr>
          <p:cNvPr id="19" name="TextBox 18"/>
          <p:cNvSpPr txBox="1"/>
          <p:nvPr/>
        </p:nvSpPr>
        <p:spPr>
          <a:xfrm>
            <a:off x="3779912" y="1430745"/>
            <a:ext cx="14401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Process</a:t>
            </a:r>
            <a:endParaRPr lang="en-GB" dirty="0"/>
          </a:p>
        </p:txBody>
      </p:sp>
      <p:sp>
        <p:nvSpPr>
          <p:cNvPr id="20" name="TextBox 19"/>
          <p:cNvSpPr txBox="1"/>
          <p:nvPr/>
        </p:nvSpPr>
        <p:spPr>
          <a:xfrm>
            <a:off x="5292080" y="1430745"/>
            <a:ext cx="14401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Analyse</a:t>
            </a:r>
            <a:endParaRPr lang="en-GB" dirty="0"/>
          </a:p>
        </p:txBody>
      </p:sp>
      <p:sp>
        <p:nvSpPr>
          <p:cNvPr id="21" name="TextBox 20"/>
          <p:cNvSpPr txBox="1"/>
          <p:nvPr/>
        </p:nvSpPr>
        <p:spPr>
          <a:xfrm>
            <a:off x="6804248" y="1423918"/>
            <a:ext cx="14401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Report</a:t>
            </a:r>
            <a:endParaRPr lang="en-GB" dirty="0"/>
          </a:p>
        </p:txBody>
      </p:sp>
      <p:sp>
        <p:nvSpPr>
          <p:cNvPr id="17" name="Rectangle 16"/>
          <p:cNvSpPr/>
          <p:nvPr/>
        </p:nvSpPr>
        <p:spPr>
          <a:xfrm>
            <a:off x="6895573" y="2197967"/>
            <a:ext cx="136815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/>
              <a:t>Visualization and </a:t>
            </a:r>
            <a:r>
              <a:rPr lang="en-GB" sz="1200" dirty="0" smtClean="0"/>
              <a:t>graphic interpretation</a:t>
            </a:r>
          </a:p>
          <a:p>
            <a:endParaRPr lang="en-US" sz="1200" dirty="0" smtClean="0"/>
          </a:p>
          <a:p>
            <a:r>
              <a:rPr lang="en-US" sz="1200" dirty="0" smtClean="0"/>
              <a:t>Robustness check</a:t>
            </a:r>
          </a:p>
          <a:p>
            <a:endParaRPr lang="en-US" sz="1200" dirty="0"/>
          </a:p>
          <a:p>
            <a:r>
              <a:rPr lang="en-US" sz="1200" dirty="0" smtClean="0"/>
              <a:t>Open Science</a:t>
            </a:r>
            <a:endParaRPr lang="en-GB" sz="1200" dirty="0"/>
          </a:p>
        </p:txBody>
      </p:sp>
      <p:sp>
        <p:nvSpPr>
          <p:cNvPr id="23" name="Rectangle 22"/>
          <p:cNvSpPr/>
          <p:nvPr/>
        </p:nvSpPr>
        <p:spPr>
          <a:xfrm>
            <a:off x="5436096" y="2211709"/>
            <a:ext cx="136815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/>
              <a:t>Ridge, lasso, principal components</a:t>
            </a:r>
          </a:p>
          <a:p>
            <a:r>
              <a:rPr lang="en-GB" sz="1200" dirty="0"/>
              <a:t>regression, partial least</a:t>
            </a:r>
          </a:p>
          <a:p>
            <a:r>
              <a:rPr lang="en-GB" sz="1200" dirty="0"/>
              <a:t>squares, regression trees</a:t>
            </a:r>
          </a:p>
          <a:p>
            <a:endParaRPr lang="en-GB" sz="1200" dirty="0" smtClean="0"/>
          </a:p>
          <a:p>
            <a:r>
              <a:rPr lang="en-GB" sz="1200" dirty="0" smtClean="0"/>
              <a:t>Deep learning</a:t>
            </a:r>
          </a:p>
          <a:p>
            <a:r>
              <a:rPr lang="en-US" sz="1200" dirty="0" smtClean="0"/>
              <a:t>…</a:t>
            </a:r>
            <a:endParaRPr lang="en-GB" sz="1200" dirty="0"/>
          </a:p>
        </p:txBody>
      </p:sp>
      <p:sp>
        <p:nvSpPr>
          <p:cNvPr id="24" name="Rectangle 23"/>
          <p:cNvSpPr/>
          <p:nvPr/>
        </p:nvSpPr>
        <p:spPr>
          <a:xfrm>
            <a:off x="899592" y="2211710"/>
            <a:ext cx="1368152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 smtClean="0"/>
              <a:t>Sensors</a:t>
            </a:r>
          </a:p>
          <a:p>
            <a:endParaRPr lang="en-GB" sz="1200" dirty="0"/>
          </a:p>
          <a:p>
            <a:r>
              <a:rPr lang="en-GB" sz="1200" dirty="0" smtClean="0"/>
              <a:t>Web scraping</a:t>
            </a:r>
          </a:p>
          <a:p>
            <a:endParaRPr lang="en-GB" sz="1200" dirty="0"/>
          </a:p>
          <a:p>
            <a:r>
              <a:rPr lang="en-GB" sz="1200" dirty="0" smtClean="0"/>
              <a:t>Web </a:t>
            </a:r>
            <a:r>
              <a:rPr lang="en-GB" sz="1200" dirty="0"/>
              <a:t>traffic and </a:t>
            </a:r>
            <a:r>
              <a:rPr lang="en-GB" sz="1200" dirty="0" smtClean="0"/>
              <a:t>communications monitoring</a:t>
            </a:r>
            <a:endParaRPr lang="en-GB" sz="1200" dirty="0"/>
          </a:p>
        </p:txBody>
      </p:sp>
      <p:sp>
        <p:nvSpPr>
          <p:cNvPr id="25" name="Rectangle 24"/>
          <p:cNvSpPr/>
          <p:nvPr/>
        </p:nvSpPr>
        <p:spPr>
          <a:xfrm>
            <a:off x="2411760" y="2211710"/>
            <a:ext cx="1368152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/>
              <a:t>SQL, NoSQL, Apache Hadoop</a:t>
            </a:r>
          </a:p>
          <a:p>
            <a:endParaRPr lang="en-GB" sz="1200" dirty="0"/>
          </a:p>
          <a:p>
            <a:r>
              <a:rPr lang="en-GB" sz="1200" dirty="0" smtClean="0"/>
              <a:t>Save </a:t>
            </a:r>
            <a:r>
              <a:rPr lang="en-GB" sz="1200" dirty="0"/>
              <a:t>essential information only</a:t>
            </a:r>
          </a:p>
          <a:p>
            <a:r>
              <a:rPr lang="en-GB" sz="1200" dirty="0"/>
              <a:t>and update in real time</a:t>
            </a:r>
          </a:p>
        </p:txBody>
      </p:sp>
      <p:sp>
        <p:nvSpPr>
          <p:cNvPr id="26" name="Rectangle 25"/>
          <p:cNvSpPr/>
          <p:nvPr/>
        </p:nvSpPr>
        <p:spPr>
          <a:xfrm>
            <a:off x="3878855" y="2211709"/>
            <a:ext cx="136815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/>
              <a:t>Text mining tools to transform text</a:t>
            </a:r>
          </a:p>
          <a:p>
            <a:r>
              <a:rPr lang="en-GB" sz="1200" dirty="0"/>
              <a:t>into </a:t>
            </a:r>
            <a:r>
              <a:rPr lang="en-GB" sz="1200" dirty="0" smtClean="0"/>
              <a:t>numbers</a:t>
            </a:r>
          </a:p>
          <a:p>
            <a:endParaRPr lang="en-GB" sz="1200" dirty="0"/>
          </a:p>
          <a:p>
            <a:r>
              <a:rPr lang="en-GB" sz="1200" dirty="0" smtClean="0"/>
              <a:t>Emotion </a:t>
            </a:r>
            <a:r>
              <a:rPr lang="en-GB" sz="1200" dirty="0"/>
              <a:t>recognition</a:t>
            </a:r>
          </a:p>
        </p:txBody>
      </p:sp>
    </p:spTree>
    <p:extLst>
      <p:ext uri="{BB962C8B-B14F-4D97-AF65-F5344CB8AC3E}">
        <p14:creationId xmlns:p14="http://schemas.microsoft.com/office/powerpoint/2010/main" val="2905019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Five processes in Experimental Research in Thermodynamics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0F77E14-A51F-4CB0-89A7-AE270396E3B0}" type="slidenum">
              <a:rPr lang="en-US" altLang="en-US" smtClean="0"/>
              <a:pPr>
                <a:defRPr/>
              </a:pPr>
              <a:t>8</a:t>
            </a:fld>
            <a:endParaRPr lang="en-US" altLang="en-US"/>
          </a:p>
        </p:txBody>
      </p:sp>
      <p:sp>
        <p:nvSpPr>
          <p:cNvPr id="8" name="Chevron 7"/>
          <p:cNvSpPr/>
          <p:nvPr/>
        </p:nvSpPr>
        <p:spPr bwMode="auto">
          <a:xfrm>
            <a:off x="683568" y="1851670"/>
            <a:ext cx="1584176" cy="2520280"/>
          </a:xfrm>
          <a:prstGeom prst="chevron">
            <a:avLst>
              <a:gd name="adj" fmla="val 12739"/>
            </a:avLst>
          </a:prstGeom>
          <a:ln/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Chevron 12"/>
          <p:cNvSpPr/>
          <p:nvPr/>
        </p:nvSpPr>
        <p:spPr bwMode="auto">
          <a:xfrm>
            <a:off x="2195736" y="1850599"/>
            <a:ext cx="1584176" cy="2520280"/>
          </a:xfrm>
          <a:prstGeom prst="chevron">
            <a:avLst>
              <a:gd name="adj" fmla="val 12739"/>
            </a:avLst>
          </a:prstGeom>
          <a:ln/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Chevron 13"/>
          <p:cNvSpPr/>
          <p:nvPr/>
        </p:nvSpPr>
        <p:spPr bwMode="auto">
          <a:xfrm>
            <a:off x="3707904" y="1850599"/>
            <a:ext cx="1584176" cy="2520280"/>
          </a:xfrm>
          <a:prstGeom prst="chevron">
            <a:avLst>
              <a:gd name="adj" fmla="val 12739"/>
            </a:avLst>
          </a:prstGeom>
          <a:ln/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Chevron 14"/>
          <p:cNvSpPr/>
          <p:nvPr/>
        </p:nvSpPr>
        <p:spPr bwMode="auto">
          <a:xfrm>
            <a:off x="5220072" y="1850599"/>
            <a:ext cx="1584176" cy="2520280"/>
          </a:xfrm>
          <a:prstGeom prst="chevron">
            <a:avLst>
              <a:gd name="adj" fmla="val 12739"/>
            </a:avLst>
          </a:prstGeom>
          <a:ln/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" name="Chevron 15"/>
          <p:cNvSpPr/>
          <p:nvPr/>
        </p:nvSpPr>
        <p:spPr bwMode="auto">
          <a:xfrm>
            <a:off x="6732240" y="1850599"/>
            <a:ext cx="1584176" cy="2520280"/>
          </a:xfrm>
          <a:prstGeom prst="chevron">
            <a:avLst>
              <a:gd name="adj" fmla="val 12739"/>
            </a:avLst>
          </a:prstGeom>
          <a:ln/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27584" y="1130519"/>
            <a:ext cx="14401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Access &amp; Collect</a:t>
            </a:r>
            <a:endParaRPr lang="en-GB" dirty="0"/>
          </a:p>
        </p:txBody>
      </p:sp>
      <p:sp>
        <p:nvSpPr>
          <p:cNvPr id="18" name="TextBox 17"/>
          <p:cNvSpPr txBox="1"/>
          <p:nvPr/>
        </p:nvSpPr>
        <p:spPr>
          <a:xfrm>
            <a:off x="2339752" y="1430745"/>
            <a:ext cx="14401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Store</a:t>
            </a:r>
            <a:endParaRPr lang="en-GB" dirty="0"/>
          </a:p>
        </p:txBody>
      </p:sp>
      <p:sp>
        <p:nvSpPr>
          <p:cNvPr id="19" name="TextBox 18"/>
          <p:cNvSpPr txBox="1"/>
          <p:nvPr/>
        </p:nvSpPr>
        <p:spPr>
          <a:xfrm>
            <a:off x="3779912" y="1430745"/>
            <a:ext cx="14401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Process</a:t>
            </a:r>
            <a:endParaRPr lang="en-GB" dirty="0"/>
          </a:p>
        </p:txBody>
      </p:sp>
      <p:sp>
        <p:nvSpPr>
          <p:cNvPr id="20" name="TextBox 19"/>
          <p:cNvSpPr txBox="1"/>
          <p:nvPr/>
        </p:nvSpPr>
        <p:spPr>
          <a:xfrm>
            <a:off x="5292080" y="1430745"/>
            <a:ext cx="14401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Analyse</a:t>
            </a:r>
            <a:endParaRPr lang="en-GB" dirty="0"/>
          </a:p>
        </p:txBody>
      </p:sp>
      <p:sp>
        <p:nvSpPr>
          <p:cNvPr id="21" name="TextBox 20"/>
          <p:cNvSpPr txBox="1"/>
          <p:nvPr/>
        </p:nvSpPr>
        <p:spPr>
          <a:xfrm>
            <a:off x="6804248" y="1423918"/>
            <a:ext cx="14401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Report</a:t>
            </a:r>
            <a:endParaRPr lang="en-GB" dirty="0"/>
          </a:p>
        </p:txBody>
      </p:sp>
      <p:sp>
        <p:nvSpPr>
          <p:cNvPr id="17" name="Rectangle 16"/>
          <p:cNvSpPr/>
          <p:nvPr/>
        </p:nvSpPr>
        <p:spPr>
          <a:xfrm>
            <a:off x="6895573" y="2197967"/>
            <a:ext cx="136815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/>
              <a:t>Visualization and </a:t>
            </a:r>
            <a:r>
              <a:rPr lang="en-GB" sz="1200" dirty="0" smtClean="0"/>
              <a:t>graphic interpretation</a:t>
            </a:r>
          </a:p>
          <a:p>
            <a:endParaRPr lang="en-US" sz="1200" dirty="0" smtClean="0"/>
          </a:p>
          <a:p>
            <a:r>
              <a:rPr lang="en-US" sz="1200" dirty="0" smtClean="0"/>
              <a:t>Robustness check</a:t>
            </a:r>
          </a:p>
          <a:p>
            <a:endParaRPr lang="en-US" sz="1200" dirty="0"/>
          </a:p>
          <a:p>
            <a:r>
              <a:rPr lang="en-US" sz="1200" dirty="0" smtClean="0"/>
              <a:t>Open Science</a:t>
            </a:r>
            <a:endParaRPr lang="en-GB" sz="1200" dirty="0"/>
          </a:p>
        </p:txBody>
      </p:sp>
      <p:sp>
        <p:nvSpPr>
          <p:cNvPr id="23" name="Rectangle 22"/>
          <p:cNvSpPr/>
          <p:nvPr/>
        </p:nvSpPr>
        <p:spPr>
          <a:xfrm>
            <a:off x="5436096" y="2211709"/>
            <a:ext cx="136815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/>
              <a:t>Ridge, lasso, principal components</a:t>
            </a:r>
          </a:p>
          <a:p>
            <a:r>
              <a:rPr lang="en-GB" sz="1200" dirty="0"/>
              <a:t>regression, partial least</a:t>
            </a:r>
          </a:p>
          <a:p>
            <a:r>
              <a:rPr lang="en-GB" sz="1200" dirty="0"/>
              <a:t>squares, regression trees</a:t>
            </a:r>
          </a:p>
          <a:p>
            <a:endParaRPr lang="en-GB" sz="1200" dirty="0" smtClean="0"/>
          </a:p>
          <a:p>
            <a:r>
              <a:rPr lang="en-GB" sz="1200" dirty="0" smtClean="0"/>
              <a:t>Deep learning</a:t>
            </a:r>
          </a:p>
          <a:p>
            <a:r>
              <a:rPr lang="en-US" sz="1200" dirty="0" smtClean="0"/>
              <a:t>…</a:t>
            </a:r>
            <a:endParaRPr lang="en-GB" sz="1200" dirty="0"/>
          </a:p>
        </p:txBody>
      </p:sp>
      <p:sp>
        <p:nvSpPr>
          <p:cNvPr id="24" name="Rectangle 23"/>
          <p:cNvSpPr/>
          <p:nvPr/>
        </p:nvSpPr>
        <p:spPr>
          <a:xfrm>
            <a:off x="899592" y="2211710"/>
            <a:ext cx="1368152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 smtClean="0"/>
              <a:t>Sensors</a:t>
            </a:r>
          </a:p>
          <a:p>
            <a:endParaRPr lang="en-GB" sz="1200" dirty="0"/>
          </a:p>
          <a:p>
            <a:r>
              <a:rPr lang="en-GB" sz="1200" dirty="0" smtClean="0"/>
              <a:t>Web scraping</a:t>
            </a:r>
          </a:p>
          <a:p>
            <a:endParaRPr lang="en-GB" sz="1200" dirty="0"/>
          </a:p>
          <a:p>
            <a:r>
              <a:rPr lang="en-GB" sz="1200" dirty="0" smtClean="0"/>
              <a:t>Web </a:t>
            </a:r>
            <a:r>
              <a:rPr lang="en-GB" sz="1200" dirty="0"/>
              <a:t>traffic and </a:t>
            </a:r>
            <a:r>
              <a:rPr lang="en-GB" sz="1200" dirty="0" smtClean="0"/>
              <a:t>communications monitoring</a:t>
            </a:r>
            <a:endParaRPr lang="en-GB" sz="1200" dirty="0"/>
          </a:p>
        </p:txBody>
      </p:sp>
      <p:sp>
        <p:nvSpPr>
          <p:cNvPr id="25" name="Rectangle 24"/>
          <p:cNvSpPr/>
          <p:nvPr/>
        </p:nvSpPr>
        <p:spPr>
          <a:xfrm>
            <a:off x="2411760" y="2211710"/>
            <a:ext cx="1368152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/>
              <a:t>SQL, NoSQL, Apache Hadoop</a:t>
            </a:r>
          </a:p>
          <a:p>
            <a:endParaRPr lang="en-GB" sz="1200" dirty="0"/>
          </a:p>
          <a:p>
            <a:r>
              <a:rPr lang="en-GB" sz="1200" dirty="0" smtClean="0"/>
              <a:t>Save </a:t>
            </a:r>
            <a:r>
              <a:rPr lang="en-GB" sz="1200" dirty="0"/>
              <a:t>essential information only</a:t>
            </a:r>
          </a:p>
          <a:p>
            <a:r>
              <a:rPr lang="en-GB" sz="1200" dirty="0"/>
              <a:t>and update in real time</a:t>
            </a:r>
          </a:p>
        </p:txBody>
      </p:sp>
      <p:sp>
        <p:nvSpPr>
          <p:cNvPr id="26" name="Rectangle 25"/>
          <p:cNvSpPr/>
          <p:nvPr/>
        </p:nvSpPr>
        <p:spPr>
          <a:xfrm>
            <a:off x="3878855" y="2211709"/>
            <a:ext cx="136815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/>
              <a:t>Text mining tools to transform text</a:t>
            </a:r>
          </a:p>
          <a:p>
            <a:r>
              <a:rPr lang="en-GB" sz="1200" dirty="0"/>
              <a:t>into </a:t>
            </a:r>
            <a:r>
              <a:rPr lang="en-GB" sz="1200" dirty="0" smtClean="0"/>
              <a:t>numbers</a:t>
            </a:r>
          </a:p>
          <a:p>
            <a:endParaRPr lang="en-GB" sz="1200" dirty="0"/>
          </a:p>
          <a:p>
            <a:r>
              <a:rPr lang="en-GB" sz="1200" dirty="0" smtClean="0"/>
              <a:t>Emotion </a:t>
            </a:r>
            <a:r>
              <a:rPr lang="en-GB" sz="1200" dirty="0"/>
              <a:t>recognition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600409"/>
            <a:ext cx="1800000" cy="11837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0799" y="3555527"/>
            <a:ext cx="1800000" cy="14578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8014" y="2535284"/>
            <a:ext cx="1800000" cy="10445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9489" y="3593016"/>
            <a:ext cx="1800000" cy="15578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5" name="Picture 11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459"/>
          <a:stretch/>
        </p:blipFill>
        <p:spPr bwMode="auto">
          <a:xfrm>
            <a:off x="4860232" y="4177927"/>
            <a:ext cx="1800000" cy="8420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0699" y="3707755"/>
            <a:ext cx="1482631" cy="7362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65268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Five processes in Qualitative Management Research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0F77E14-A51F-4CB0-89A7-AE270396E3B0}" type="slidenum">
              <a:rPr lang="en-US" altLang="en-US" smtClean="0"/>
              <a:pPr>
                <a:defRPr/>
              </a:pPr>
              <a:t>9</a:t>
            </a:fld>
            <a:endParaRPr lang="en-US" altLang="en-US"/>
          </a:p>
        </p:txBody>
      </p:sp>
      <p:sp>
        <p:nvSpPr>
          <p:cNvPr id="8" name="Chevron 7"/>
          <p:cNvSpPr/>
          <p:nvPr/>
        </p:nvSpPr>
        <p:spPr bwMode="auto">
          <a:xfrm>
            <a:off x="683568" y="1851670"/>
            <a:ext cx="1584176" cy="2520280"/>
          </a:xfrm>
          <a:prstGeom prst="chevron">
            <a:avLst>
              <a:gd name="adj" fmla="val 12739"/>
            </a:avLst>
          </a:prstGeom>
          <a:ln/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Chevron 12"/>
          <p:cNvSpPr/>
          <p:nvPr/>
        </p:nvSpPr>
        <p:spPr bwMode="auto">
          <a:xfrm>
            <a:off x="2195736" y="1850599"/>
            <a:ext cx="1584176" cy="2520280"/>
          </a:xfrm>
          <a:prstGeom prst="chevron">
            <a:avLst>
              <a:gd name="adj" fmla="val 12739"/>
            </a:avLst>
          </a:prstGeom>
          <a:ln/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Chevron 13"/>
          <p:cNvSpPr/>
          <p:nvPr/>
        </p:nvSpPr>
        <p:spPr bwMode="auto">
          <a:xfrm>
            <a:off x="3707904" y="1850599"/>
            <a:ext cx="1584176" cy="2520280"/>
          </a:xfrm>
          <a:prstGeom prst="chevron">
            <a:avLst>
              <a:gd name="adj" fmla="val 12739"/>
            </a:avLst>
          </a:prstGeom>
          <a:ln/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Chevron 14"/>
          <p:cNvSpPr/>
          <p:nvPr/>
        </p:nvSpPr>
        <p:spPr bwMode="auto">
          <a:xfrm>
            <a:off x="5220072" y="1850599"/>
            <a:ext cx="1584176" cy="2520280"/>
          </a:xfrm>
          <a:prstGeom prst="chevron">
            <a:avLst>
              <a:gd name="adj" fmla="val 12739"/>
            </a:avLst>
          </a:prstGeom>
          <a:ln/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" name="Chevron 15"/>
          <p:cNvSpPr/>
          <p:nvPr/>
        </p:nvSpPr>
        <p:spPr bwMode="auto">
          <a:xfrm>
            <a:off x="6732240" y="1850599"/>
            <a:ext cx="1584176" cy="2520280"/>
          </a:xfrm>
          <a:prstGeom prst="chevron">
            <a:avLst>
              <a:gd name="adj" fmla="val 12739"/>
            </a:avLst>
          </a:prstGeom>
          <a:ln/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27584" y="1130519"/>
            <a:ext cx="14401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Access &amp; Collect</a:t>
            </a:r>
            <a:endParaRPr lang="en-GB" dirty="0"/>
          </a:p>
        </p:txBody>
      </p:sp>
      <p:sp>
        <p:nvSpPr>
          <p:cNvPr id="18" name="TextBox 17"/>
          <p:cNvSpPr txBox="1"/>
          <p:nvPr/>
        </p:nvSpPr>
        <p:spPr>
          <a:xfrm>
            <a:off x="2339752" y="1430745"/>
            <a:ext cx="14401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Store</a:t>
            </a:r>
            <a:endParaRPr lang="en-GB" dirty="0"/>
          </a:p>
        </p:txBody>
      </p:sp>
      <p:sp>
        <p:nvSpPr>
          <p:cNvPr id="19" name="TextBox 18"/>
          <p:cNvSpPr txBox="1"/>
          <p:nvPr/>
        </p:nvSpPr>
        <p:spPr>
          <a:xfrm>
            <a:off x="3779912" y="1430745"/>
            <a:ext cx="14401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Process</a:t>
            </a:r>
            <a:endParaRPr lang="en-GB" dirty="0"/>
          </a:p>
        </p:txBody>
      </p:sp>
      <p:sp>
        <p:nvSpPr>
          <p:cNvPr id="20" name="TextBox 19"/>
          <p:cNvSpPr txBox="1"/>
          <p:nvPr/>
        </p:nvSpPr>
        <p:spPr>
          <a:xfrm>
            <a:off x="5292080" y="1430745"/>
            <a:ext cx="14401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Analyse</a:t>
            </a:r>
            <a:endParaRPr lang="en-GB" dirty="0"/>
          </a:p>
        </p:txBody>
      </p:sp>
      <p:sp>
        <p:nvSpPr>
          <p:cNvPr id="21" name="TextBox 20"/>
          <p:cNvSpPr txBox="1"/>
          <p:nvPr/>
        </p:nvSpPr>
        <p:spPr>
          <a:xfrm>
            <a:off x="6804248" y="1423918"/>
            <a:ext cx="14401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Report</a:t>
            </a:r>
            <a:endParaRPr lang="en-GB" dirty="0"/>
          </a:p>
        </p:txBody>
      </p:sp>
      <p:sp>
        <p:nvSpPr>
          <p:cNvPr id="17" name="Rectangle 16"/>
          <p:cNvSpPr/>
          <p:nvPr/>
        </p:nvSpPr>
        <p:spPr>
          <a:xfrm>
            <a:off x="6895573" y="2197967"/>
            <a:ext cx="136815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/>
              <a:t>Visualization and </a:t>
            </a:r>
            <a:r>
              <a:rPr lang="en-GB" sz="1200" dirty="0" smtClean="0"/>
              <a:t>graphic interpretation</a:t>
            </a:r>
          </a:p>
          <a:p>
            <a:endParaRPr lang="en-US" sz="1200" dirty="0" smtClean="0"/>
          </a:p>
          <a:p>
            <a:r>
              <a:rPr lang="en-US" sz="1200" dirty="0" smtClean="0"/>
              <a:t>Robustness check</a:t>
            </a:r>
          </a:p>
          <a:p>
            <a:endParaRPr lang="en-US" sz="1200" dirty="0"/>
          </a:p>
          <a:p>
            <a:r>
              <a:rPr lang="en-US" sz="1200" dirty="0" smtClean="0"/>
              <a:t>Open Science</a:t>
            </a:r>
            <a:endParaRPr lang="en-GB" sz="1200" dirty="0"/>
          </a:p>
        </p:txBody>
      </p:sp>
      <p:sp>
        <p:nvSpPr>
          <p:cNvPr id="23" name="Rectangle 22"/>
          <p:cNvSpPr/>
          <p:nvPr/>
        </p:nvSpPr>
        <p:spPr>
          <a:xfrm>
            <a:off x="5436096" y="2211709"/>
            <a:ext cx="136815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/>
              <a:t>Ridge, lasso, principal components</a:t>
            </a:r>
          </a:p>
          <a:p>
            <a:r>
              <a:rPr lang="en-GB" sz="1200" dirty="0"/>
              <a:t>regression, partial least</a:t>
            </a:r>
          </a:p>
          <a:p>
            <a:r>
              <a:rPr lang="en-GB" sz="1200" dirty="0"/>
              <a:t>squares, regression trees</a:t>
            </a:r>
          </a:p>
          <a:p>
            <a:endParaRPr lang="en-GB" sz="1200" dirty="0" smtClean="0"/>
          </a:p>
          <a:p>
            <a:r>
              <a:rPr lang="en-GB" sz="1200" dirty="0" smtClean="0"/>
              <a:t>Deep learning</a:t>
            </a:r>
          </a:p>
          <a:p>
            <a:r>
              <a:rPr lang="en-US" sz="1200" dirty="0" smtClean="0"/>
              <a:t>…</a:t>
            </a:r>
            <a:endParaRPr lang="en-GB" sz="1200" dirty="0"/>
          </a:p>
        </p:txBody>
      </p:sp>
      <p:sp>
        <p:nvSpPr>
          <p:cNvPr id="24" name="Rectangle 23"/>
          <p:cNvSpPr/>
          <p:nvPr/>
        </p:nvSpPr>
        <p:spPr>
          <a:xfrm>
            <a:off x="899592" y="2211710"/>
            <a:ext cx="1368152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 smtClean="0"/>
              <a:t>Sensors</a:t>
            </a:r>
          </a:p>
          <a:p>
            <a:endParaRPr lang="en-GB" sz="1200" dirty="0"/>
          </a:p>
          <a:p>
            <a:r>
              <a:rPr lang="en-GB" sz="1200" dirty="0" smtClean="0"/>
              <a:t>Web scraping</a:t>
            </a:r>
          </a:p>
          <a:p>
            <a:endParaRPr lang="en-GB" sz="1200" dirty="0"/>
          </a:p>
          <a:p>
            <a:r>
              <a:rPr lang="en-GB" sz="1200" dirty="0" smtClean="0"/>
              <a:t>Web </a:t>
            </a:r>
            <a:r>
              <a:rPr lang="en-GB" sz="1200" dirty="0"/>
              <a:t>traffic and </a:t>
            </a:r>
            <a:r>
              <a:rPr lang="en-GB" sz="1200" dirty="0" smtClean="0"/>
              <a:t>communications monitoring</a:t>
            </a:r>
            <a:endParaRPr lang="en-GB" sz="1200" dirty="0"/>
          </a:p>
        </p:txBody>
      </p:sp>
      <p:sp>
        <p:nvSpPr>
          <p:cNvPr id="25" name="Rectangle 24"/>
          <p:cNvSpPr/>
          <p:nvPr/>
        </p:nvSpPr>
        <p:spPr>
          <a:xfrm>
            <a:off x="2411760" y="2211710"/>
            <a:ext cx="1368152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/>
              <a:t>SQL, NoSQL, Apache Hadoop</a:t>
            </a:r>
          </a:p>
          <a:p>
            <a:endParaRPr lang="en-GB" sz="1200" dirty="0"/>
          </a:p>
          <a:p>
            <a:r>
              <a:rPr lang="en-GB" sz="1200" dirty="0" smtClean="0"/>
              <a:t>Save </a:t>
            </a:r>
            <a:r>
              <a:rPr lang="en-GB" sz="1200" dirty="0"/>
              <a:t>essential information only</a:t>
            </a:r>
          </a:p>
          <a:p>
            <a:r>
              <a:rPr lang="en-GB" sz="1200" dirty="0"/>
              <a:t>and update in real time</a:t>
            </a:r>
          </a:p>
        </p:txBody>
      </p:sp>
      <p:sp>
        <p:nvSpPr>
          <p:cNvPr id="26" name="Rectangle 25"/>
          <p:cNvSpPr/>
          <p:nvPr/>
        </p:nvSpPr>
        <p:spPr>
          <a:xfrm>
            <a:off x="3878855" y="2211709"/>
            <a:ext cx="136815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/>
              <a:t>Text mining tools to transform text</a:t>
            </a:r>
          </a:p>
          <a:p>
            <a:r>
              <a:rPr lang="en-GB" sz="1200" dirty="0"/>
              <a:t>into </a:t>
            </a:r>
            <a:r>
              <a:rPr lang="en-GB" sz="1200" dirty="0" smtClean="0"/>
              <a:t>numbers</a:t>
            </a:r>
          </a:p>
          <a:p>
            <a:endParaRPr lang="en-GB" sz="1200" dirty="0"/>
          </a:p>
          <a:p>
            <a:r>
              <a:rPr lang="en-GB" sz="1200" dirty="0" smtClean="0"/>
              <a:t>Emotion </a:t>
            </a:r>
            <a:r>
              <a:rPr lang="en-GB" sz="1200" dirty="0"/>
              <a:t>recognition</a:t>
            </a:r>
          </a:p>
        </p:txBody>
      </p:sp>
      <p:sp>
        <p:nvSpPr>
          <p:cNvPr id="3" name="Rounded Rectangle 2"/>
          <p:cNvSpPr/>
          <p:nvPr/>
        </p:nvSpPr>
        <p:spPr bwMode="auto">
          <a:xfrm>
            <a:off x="5724128" y="2806700"/>
            <a:ext cx="1440000" cy="733322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635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CH" dirty="0" smtClean="0">
                <a:latin typeface="Arial" charset="0"/>
              </a:rPr>
              <a:t>Traditional analytics</a:t>
            </a:r>
          </a:p>
        </p:txBody>
      </p:sp>
      <p:sp>
        <p:nvSpPr>
          <p:cNvPr id="30" name="Rounded Rectangle 29"/>
          <p:cNvSpPr/>
          <p:nvPr/>
        </p:nvSpPr>
        <p:spPr bwMode="auto">
          <a:xfrm>
            <a:off x="3878855" y="2846680"/>
            <a:ext cx="1440000" cy="733322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635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CH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Text-coding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28" y="3525686"/>
            <a:ext cx="2171080" cy="12212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9720" y="3540022"/>
            <a:ext cx="3518996" cy="122135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8" name="Rounded Rectangle 27"/>
          <p:cNvSpPr/>
          <p:nvPr/>
        </p:nvSpPr>
        <p:spPr bwMode="auto">
          <a:xfrm>
            <a:off x="683568" y="2801991"/>
            <a:ext cx="1440000" cy="733322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635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CH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Interview</a:t>
            </a:r>
            <a:r>
              <a:rPr lang="en-GB" dirty="0">
                <a:latin typeface="Arial" charset="0"/>
              </a:rPr>
              <a:t> </a:t>
            </a:r>
            <a:r>
              <a:rPr lang="en-GB" dirty="0" smtClean="0">
                <a:latin typeface="Arial" charset="0"/>
              </a:rPr>
              <a:t>or survey</a:t>
            </a:r>
            <a:endParaRPr kumimoji="0" lang="fr-CH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0098" y="3548668"/>
            <a:ext cx="2928460" cy="105501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5268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Lavaux Template - widescreen">
  <a:themeElements>
    <a:clrScheme name="Lavaux Template 2">
      <a:dk1>
        <a:srgbClr val="575B60"/>
      </a:dk1>
      <a:lt1>
        <a:srgbClr val="FFFFFF"/>
      </a:lt1>
      <a:dk2>
        <a:srgbClr val="193E8E"/>
      </a:dk2>
      <a:lt2>
        <a:srgbClr val="808080"/>
      </a:lt2>
      <a:accent1>
        <a:srgbClr val="D6DDEB"/>
      </a:accent1>
      <a:accent2>
        <a:srgbClr val="193E8E"/>
      </a:accent2>
      <a:accent3>
        <a:srgbClr val="FFFFFF"/>
      </a:accent3>
      <a:accent4>
        <a:srgbClr val="494C51"/>
      </a:accent4>
      <a:accent5>
        <a:srgbClr val="E8EBF3"/>
      </a:accent5>
      <a:accent6>
        <a:srgbClr val="163780"/>
      </a:accent6>
      <a:hlink>
        <a:srgbClr val="193E8E"/>
      </a:hlink>
      <a:folHlink>
        <a:srgbClr val="193E8E"/>
      </a:folHlink>
    </a:clrScheme>
    <a:fontScheme name="Lavaux Templa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63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0" tIns="0" rIns="90000" bIns="4680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63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0" tIns="0" rIns="90000" bIns="4680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Lavaux Template 1">
        <a:dk1>
          <a:srgbClr val="575B60"/>
        </a:dk1>
        <a:lt1>
          <a:srgbClr val="FFFFFF"/>
        </a:lt1>
        <a:dk2>
          <a:srgbClr val="003366"/>
        </a:dk2>
        <a:lt2>
          <a:srgbClr val="808080"/>
        </a:lt2>
        <a:accent1>
          <a:srgbClr val="D6DDEB"/>
        </a:accent1>
        <a:accent2>
          <a:srgbClr val="183E8D"/>
        </a:accent2>
        <a:accent3>
          <a:srgbClr val="FFFFFF"/>
        </a:accent3>
        <a:accent4>
          <a:srgbClr val="494C51"/>
        </a:accent4>
        <a:accent5>
          <a:srgbClr val="E8EBF3"/>
        </a:accent5>
        <a:accent6>
          <a:srgbClr val="15377F"/>
        </a:accent6>
        <a:hlink>
          <a:srgbClr val="183E8D"/>
        </a:hlink>
        <a:folHlink>
          <a:srgbClr val="287C7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vaux Template 2">
        <a:dk1>
          <a:srgbClr val="575B60"/>
        </a:dk1>
        <a:lt1>
          <a:srgbClr val="FFFFFF"/>
        </a:lt1>
        <a:dk2>
          <a:srgbClr val="193E8E"/>
        </a:dk2>
        <a:lt2>
          <a:srgbClr val="808080"/>
        </a:lt2>
        <a:accent1>
          <a:srgbClr val="D6DDEB"/>
        </a:accent1>
        <a:accent2>
          <a:srgbClr val="193E8E"/>
        </a:accent2>
        <a:accent3>
          <a:srgbClr val="FFFFFF"/>
        </a:accent3>
        <a:accent4>
          <a:srgbClr val="494C51"/>
        </a:accent4>
        <a:accent5>
          <a:srgbClr val="E8EBF3"/>
        </a:accent5>
        <a:accent6>
          <a:srgbClr val="163780"/>
        </a:accent6>
        <a:hlink>
          <a:srgbClr val="193E8E"/>
        </a:hlink>
        <a:folHlink>
          <a:srgbClr val="193E8E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xmlns="" name="Presentation3" id="{82A480D9-1D83-0044-9844-F8D185E35335}" vid="{FEEBC550-B742-2349-AA58-B2EDD4107303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jb50e1b4bfe245078031fbf9463c9aad xmlns="3822f6b7-46ae-4547-99b7-4a648ec3b578">
      <Terms xmlns="http://schemas.microsoft.com/office/infopath/2007/PartnerControls"/>
    </jb50e1b4bfe245078031fbf9463c9aad>
    <g200e3fdc4c04f2f9e60b15acece1da0 xmlns="3822f6b7-46ae-4547-99b7-4a648ec3b578">
      <Terms xmlns="http://schemas.microsoft.com/office/infopath/2007/PartnerControls"/>
    </g200e3fdc4c04f2f9e60b15acece1da0>
    <Category xmlns="f3120a64-faa5-442b-b4d9-f6c4f07dd38e">18</Category>
    <TaxCatchAll xmlns="3822f6b7-46ae-4547-99b7-4a648ec3b578"/>
    <c289ddb08fc34ccabaa40b95aad64bd6 xmlns="3822f6b7-46ae-4547-99b7-4a648ec3b578">
      <Terms xmlns="http://schemas.microsoft.com/office/infopath/2007/PartnerControls"/>
    </c289ddb08fc34ccabaa40b95aad64bd6>
    <Category_x0020_2 xmlns="f3120a64-faa5-442b-b4d9-f6c4f07dd38e">2</Category_x0020_2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9620853B8C6434A84D792449047AFDE" ma:contentTypeVersion="4" ma:contentTypeDescription="Create a new document." ma:contentTypeScope="" ma:versionID="eb94261de0974ce33704991b77c7209f">
  <xsd:schema xmlns:xsd="http://www.w3.org/2001/XMLSchema" xmlns:xs="http://www.w3.org/2001/XMLSchema" xmlns:p="http://schemas.microsoft.com/office/2006/metadata/properties" xmlns:ns2="3822f6b7-46ae-4547-99b7-4a648ec3b578" xmlns:ns3="f3120a64-faa5-442b-b4d9-f6c4f07dd38e" targetNamespace="http://schemas.microsoft.com/office/2006/metadata/properties" ma:root="true" ma:fieldsID="ddd92bfa44369d034fede247c5c43021" ns2:_="" ns3:_="">
    <xsd:import namespace="3822f6b7-46ae-4547-99b7-4a648ec3b578"/>
    <xsd:import namespace="f3120a64-faa5-442b-b4d9-f6c4f07dd38e"/>
    <xsd:element name="properties">
      <xsd:complexType>
        <xsd:sequence>
          <xsd:element name="documentManagement">
            <xsd:complexType>
              <xsd:all>
                <xsd:element ref="ns2:jb50e1b4bfe245078031fbf9463c9aad" minOccurs="0"/>
                <xsd:element ref="ns2:TaxCatchAll" minOccurs="0"/>
                <xsd:element ref="ns2:TaxCatchAllLabel" minOccurs="0"/>
                <xsd:element ref="ns2:g200e3fdc4c04f2f9e60b15acece1da0" minOccurs="0"/>
                <xsd:element ref="ns2:c289ddb08fc34ccabaa40b95aad64bd6" minOccurs="0"/>
                <xsd:element ref="ns3:Category"/>
                <xsd:element ref="ns3:Category_x0020_2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822f6b7-46ae-4547-99b7-4a648ec3b578" elementFormDefault="qualified">
    <xsd:import namespace="http://schemas.microsoft.com/office/2006/documentManagement/types"/>
    <xsd:import namespace="http://schemas.microsoft.com/office/infopath/2007/PartnerControls"/>
    <xsd:element name="jb50e1b4bfe245078031fbf9463c9aad" ma:index="8" nillable="true" ma:taxonomy="true" ma:internalName="jb50e1b4bfe245078031fbf9463c9aad" ma:taxonomyFieldName="IMDContentType" ma:displayName="IMD Content Type" ma:default="" ma:fieldId="{3b50e1b4-bfe2-4507-8031-fbf9463c9aad}" ma:taxonomyMulti="true" ma:sspId="620dd348-728a-4b42-88d0-161738c54850" ma:termSetId="977cdab2-f2fa-49c4-b032-0571dd9f3557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axCatchAll" ma:index="9" nillable="true" ma:displayName="Taxonomy Catch All Column" ma:hidden="true" ma:list="{19990521-1c28-47f8-8c1b-f7f46d02f560}" ma:internalName="TaxCatchAll" ma:showField="CatchAllData" ma:web="0ac4f3b5-de43-4e37-9c2a-280a7702660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0" nillable="true" ma:displayName="Taxonomy Catch All Column1" ma:hidden="true" ma:list="{19990521-1c28-47f8-8c1b-f7f46d02f560}" ma:internalName="TaxCatchAllLabel" ma:readOnly="true" ma:showField="CatchAllDataLabel" ma:web="0ac4f3b5-de43-4e37-9c2a-280a7702660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g200e3fdc4c04f2f9e60b15acece1da0" ma:index="12" nillable="true" ma:taxonomy="true" ma:internalName="g200e3fdc4c04f2f9e60b15acece1da0" ma:taxonomyFieldName="IMDDocumentType" ma:displayName="IMD Document Type" ma:default="" ma:fieldId="{0200e3fd-c4c0-4f2f-9e60-b15acece1da0}" ma:taxonomyMulti="true" ma:sspId="620dd348-728a-4b42-88d0-161738c54850" ma:termSetId="42acd888-0f8b-4996-a1a9-15867a36027c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c289ddb08fc34ccabaa40b95aad64bd6" ma:index="14" nillable="true" ma:taxonomy="true" ma:internalName="c289ddb08fc34ccabaa40b95aad64bd6" ma:taxonomyFieldName="IMDKeywords" ma:displayName="Keywords" ma:default="" ma:fieldId="{c289ddb0-8fc3-4cca-baa4-0b95aad64bd6}" ma:taxonomyMulti="true" ma:sspId="620dd348-728a-4b42-88d0-161738c54850" ma:termSetId="589c2d56-02a2-4f72-bfaa-f3ce8aa514f1" ma:anchorId="00000000-0000-0000-0000-000000000000" ma:open="fals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3120a64-faa5-442b-b4d9-f6c4f07dd38e" elementFormDefault="qualified">
    <xsd:import namespace="http://schemas.microsoft.com/office/2006/documentManagement/types"/>
    <xsd:import namespace="http://schemas.microsoft.com/office/infopath/2007/PartnerControls"/>
    <xsd:element name="Category" ma:index="16" ma:displayName="Category" ma:list="{6e2942f3-1ccc-4440-a291-227d93b2c18e}" ma:internalName="Category" ma:showField="Title" ma:web="73d9be37-8318-4073-b408-71923d2ee196">
      <xsd:simpleType>
        <xsd:restriction base="dms:Lookup"/>
      </xsd:simpleType>
    </xsd:element>
    <xsd:element name="Category_x0020_2" ma:index="17" nillable="true" ma:displayName="Category 2" ma:list="{6e2942f3-1ccc-4440-a291-227d93b2c18e}" ma:internalName="Category_x0020_2" ma:showField="Title" ma:web="73d9be37-8318-4073-b408-71923d2ee196">
      <xsd:simpleType>
        <xsd:restriction base="dms:Lookup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LongProperties xmlns="http://schemas.microsoft.com/office/2006/metadata/longProperties"/>
</file>

<file path=customXml/itemProps1.xml><?xml version="1.0" encoding="utf-8"?>
<ds:datastoreItem xmlns:ds="http://schemas.openxmlformats.org/officeDocument/2006/customXml" ds:itemID="{F4F326BF-CDC5-4CBA-B7D6-567558EC4702}">
  <ds:schemaRefs>
    <ds:schemaRef ds:uri="http://schemas.microsoft.com/office/2006/metadata/properties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dcmitype/"/>
    <ds:schemaRef ds:uri="f3120a64-faa5-442b-b4d9-f6c4f07dd38e"/>
    <ds:schemaRef ds:uri="http://purl.org/dc/elements/1.1/"/>
    <ds:schemaRef ds:uri="3822f6b7-46ae-4547-99b7-4a648ec3b578"/>
    <ds:schemaRef ds:uri="http://www.w3.org/XML/1998/namespace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7C59F44C-D1B0-4933-B574-848B4A6E052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822f6b7-46ae-4547-99b7-4a648ec3b578"/>
    <ds:schemaRef ds:uri="f3120a64-faa5-442b-b4d9-f6c4f07dd38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B68253C-9E1B-44BD-A54C-ACC997F3AB42}">
  <ds:schemaRefs>
    <ds:schemaRef ds:uri="http://schemas.microsoft.com/office/2006/metadata/long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Lavaux Template - widescreen</Template>
  <TotalTime>3690</TotalTime>
  <Words>2526</Words>
  <Application>Microsoft Office PowerPoint</Application>
  <PresentationFormat>On-screen Show (16:9)</PresentationFormat>
  <Paragraphs>667</Paragraphs>
  <Slides>60</Slides>
  <Notes>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1" baseType="lpstr">
      <vt:lpstr>Lavaux Template - widescreen</vt:lpstr>
      <vt:lpstr>Data Science for Business  - Cambridge Analytica Case Demo</vt:lpstr>
      <vt:lpstr>Distinct Research Fields in AI/ Data Science   </vt:lpstr>
      <vt:lpstr>Multidisciplinary field</vt:lpstr>
      <vt:lpstr>Multidisciplinary field – alternative description</vt:lpstr>
      <vt:lpstr>Data Science: analogy to a flying vehicle</vt:lpstr>
      <vt:lpstr>Five processes in Data Science</vt:lpstr>
      <vt:lpstr>Five processes in Data Science</vt:lpstr>
      <vt:lpstr>Five processes in Experimental Research in Thermodynamics</vt:lpstr>
      <vt:lpstr>Five processes in Qualitative Management Research</vt:lpstr>
      <vt:lpstr>PowerPoint Presentation</vt:lpstr>
      <vt:lpstr>Case: Cambridge Analytica Scandal</vt:lpstr>
      <vt:lpstr>What happened?</vt:lpstr>
      <vt:lpstr>What happened?</vt:lpstr>
      <vt:lpstr>Cambridge Analytica</vt:lpstr>
      <vt:lpstr>Complex relations</vt:lpstr>
      <vt:lpstr>Complex relations</vt:lpstr>
      <vt:lpstr>Complex relations</vt:lpstr>
      <vt:lpstr>Complex relations</vt:lpstr>
      <vt:lpstr>Complex relations</vt:lpstr>
      <vt:lpstr>Our focus is on Data Science</vt:lpstr>
      <vt:lpstr>If this were Entrepreneurship discussion…</vt:lpstr>
      <vt:lpstr>If this were Ethics discussion…</vt:lpstr>
      <vt:lpstr>Our focus is on Data Science</vt:lpstr>
      <vt:lpstr>[Data collect] “This is my digital life” App</vt:lpstr>
      <vt:lpstr>[Data collect] “This is my digital life” App</vt:lpstr>
      <vt:lpstr>[Data collect]  Using API (Application Programming Interface)</vt:lpstr>
      <vt:lpstr>[Data collect] Example of E-Library API </vt:lpstr>
      <vt:lpstr>[Data collect] Example of using API ex. R code for collecting table information from Wikipedia</vt:lpstr>
      <vt:lpstr>[Data collect] Example of using API ex. R code for collecting table information from Wikipedia</vt:lpstr>
      <vt:lpstr>[Data collect] Data collected from “This is my digital life” App</vt:lpstr>
      <vt:lpstr>Our focus is on Data Science</vt:lpstr>
      <vt:lpstr>[Data Analysis] Psychographics – Personality Test Results</vt:lpstr>
      <vt:lpstr>[Data Analysis] Regression models</vt:lpstr>
      <vt:lpstr>PowerPoint Presentation</vt:lpstr>
      <vt:lpstr>Demo: 1) Make your “pseudo-Facebook Likes” </vt:lpstr>
      <vt:lpstr>Demo: 2) Downloading the data</vt:lpstr>
      <vt:lpstr>Demo: 3) Import Data</vt:lpstr>
      <vt:lpstr>Demo: 4) Process the data, Do regression and Predict Age/ Gender </vt:lpstr>
      <vt:lpstr>Demo: 5) Plot graphs</vt:lpstr>
      <vt:lpstr>Demo: 6) Regression using Training data</vt:lpstr>
      <vt:lpstr>Demo: 7) Regression using Training data</vt:lpstr>
      <vt:lpstr>[Data Analysis] Regression models</vt:lpstr>
      <vt:lpstr>Political views: selected most predictive Likes </vt:lpstr>
      <vt:lpstr>Openness: selected most predictive Likes </vt:lpstr>
      <vt:lpstr>Our focus is on Data Science</vt:lpstr>
      <vt:lpstr>[Use of the analytics] Psychographics – Personality Test Results</vt:lpstr>
      <vt:lpstr>[Use of the analytics] choosing the most effective message</vt:lpstr>
      <vt:lpstr>[Use of the analytics] finding the campaign targets</vt:lpstr>
      <vt:lpstr>[Use of the analytics] finding the campaign targets</vt:lpstr>
      <vt:lpstr>Additional food for thought</vt:lpstr>
      <vt:lpstr>PowerPoint Presentation</vt:lpstr>
      <vt:lpstr>PowerPoint Presentation</vt:lpstr>
      <vt:lpstr>Any questions?</vt:lpstr>
      <vt:lpstr>PowerPoint Presentation</vt:lpstr>
      <vt:lpstr>Simulating Facebook Likes</vt:lpstr>
      <vt:lpstr>Simulating Facebook Likes</vt:lpstr>
      <vt:lpstr>Simulating Facebook Likes</vt:lpstr>
      <vt:lpstr>Simulating Facebook Likes</vt:lpstr>
      <vt:lpstr>Simulating Facebook Likes</vt:lpstr>
      <vt:lpstr>Simulating Facebook Likes: (over-)simplified version for hand calculation</vt:lpstr>
    </vt:vector>
  </TitlesOfParts>
  <Company>IMD International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IMD</dc:creator>
  <cp:lastModifiedBy>IMD</cp:lastModifiedBy>
  <cp:revision>336</cp:revision>
  <cp:lastPrinted>2019-12-17T08:46:31Z</cp:lastPrinted>
  <dcterms:created xsi:type="dcterms:W3CDTF">2019-07-30T09:43:49Z</dcterms:created>
  <dcterms:modified xsi:type="dcterms:W3CDTF">2019-12-17T14:29:47Z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MDDocumentType">
    <vt:lpwstr/>
  </property>
  <property fmtid="{D5CDD505-2E9C-101B-9397-08002B2CF9AE}" pid="3" name="IMDContentType">
    <vt:lpwstr/>
  </property>
  <property fmtid="{D5CDD505-2E9C-101B-9397-08002B2CF9AE}" pid="4" name="IMDKeywords">
    <vt:lpwstr/>
  </property>
  <property fmtid="{D5CDD505-2E9C-101B-9397-08002B2CF9AE}" pid="5" name="ContentTypeId">
    <vt:lpwstr>0x010100A9620853B8C6434A84D792449047AFDE</vt:lpwstr>
  </property>
</Properties>
</file>